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6858000" cx="12192000"/>
  <p:notesSz cx="6858000" cy="9144000"/>
  <p:embeddedFontLst>
    <p:embeddedFont>
      <p:font typeface="Helvetica Neue"/>
      <p:regular r:id="rId72"/>
      <p:bold r:id="rId73"/>
      <p:italic r:id="rId74"/>
      <p:boldItalic r:id="rId75"/>
    </p:embeddedFont>
    <p:embeddedFont>
      <p:font typeface="Helvetica Neue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20B5B0-358E-4A63-AFE5-D9C1583C90F8}">
  <a:tblStyle styleId="{FD20B5B0-358E-4A63-AFE5-D9C1583C90F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5.xml"/><Relationship Id="rId75" Type="http://schemas.openxmlformats.org/officeDocument/2006/relationships/font" Target="fonts/HelveticaNeue-boldItalic.fntdata"/><Relationship Id="rId30" Type="http://schemas.openxmlformats.org/officeDocument/2006/relationships/slide" Target="slides/slide24.xml"/><Relationship Id="rId74" Type="http://schemas.openxmlformats.org/officeDocument/2006/relationships/font" Target="fonts/HelveticaNeue-italic.fntdata"/><Relationship Id="rId33" Type="http://schemas.openxmlformats.org/officeDocument/2006/relationships/slide" Target="slides/slide27.xml"/><Relationship Id="rId77" Type="http://schemas.openxmlformats.org/officeDocument/2006/relationships/font" Target="fonts/HelveticaNeueLight-bold.fntdata"/><Relationship Id="rId32" Type="http://schemas.openxmlformats.org/officeDocument/2006/relationships/slide" Target="slides/slide26.xml"/><Relationship Id="rId76" Type="http://schemas.openxmlformats.org/officeDocument/2006/relationships/font" Target="fonts/HelveticaNeueLight-regular.fntdata"/><Relationship Id="rId35" Type="http://schemas.openxmlformats.org/officeDocument/2006/relationships/slide" Target="slides/slide29.xml"/><Relationship Id="rId79" Type="http://schemas.openxmlformats.org/officeDocument/2006/relationships/font" Target="fonts/HelveticaNeueLight-boldItalic.fntdata"/><Relationship Id="rId34" Type="http://schemas.openxmlformats.org/officeDocument/2006/relationships/slide" Target="slides/slide28.xml"/><Relationship Id="rId78" Type="http://schemas.openxmlformats.org/officeDocument/2006/relationships/font" Target="fonts/HelveticaNeueLight-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ddb988158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ddb988158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0ddb988158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ddb988158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ddb988158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0ddb988158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ddb988158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ddb988158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10ddb988158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ddb988158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ddb988158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0ddb988158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ddb988158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ddb988158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0ddb988158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ddb98815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ddb988158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0ddb988158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ddb988158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ddb988158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10ddb988158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ddb988158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ddb988158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0ddb988158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ddb988158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ddb988158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0ddb988158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ddb988158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ddb988158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0ddb988158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ddb988158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ddb988158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10ddb988158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ddb988158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ddb988158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0ddb988158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ddb988158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ddb988158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10ddb988158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10659be2f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1110659be2f_0_1: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10659be2f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110659be2f_0_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10659be2f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110659be2f_0_1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10659be2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110659be2f_0_1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10659be2f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110659be2f_0_2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10659be2f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110659be2f_0_2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10659be2f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110659be2f_0_29: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ddb98815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ddb98815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0ddb98815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10659be2f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1110659be2f_0_3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10659be2f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110659be2f_0_4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10659be2f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110659be2f_0_4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10659be2f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110659be2f_0_5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10659be2f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1110659be2f_0_5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10659be2f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1110659be2f_0_6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10659be2f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110659be2f_0_6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10659be2f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110659be2f_0_72: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ddb988158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ddb988158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10ddb988158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ddb988158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ddb988158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10ddb988158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ddb98815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ddb98815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0ddb98815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ddb98815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ddb98815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10ddb98815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ddb98815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ddb98815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0ddb98815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ddb988158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ddb988158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10ddb988158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ba274d5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ba274d58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10ba274d58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ba274d58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ba274d58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0ba274d58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e5d5898f8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0e5d5898f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e5d5898f8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10e5d5898f8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0e5d5898f8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10e5d5898f8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e5d5898f8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10e5d5898f8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ddb98815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ddb98815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0ddb98815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e5d5898f8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10e5d5898f8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e5d5898f8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10e5d5898f8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e5d5898f8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10e5d5898f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e5d5898f8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10e5d5898f8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e5d5898f8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10e5d5898f8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e5d5898f8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0e5d5898f8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e5d5898f8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10e5d5898f8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e5d5898f8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10e5d5898f8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e5d5898f8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10e5d5898f8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ba274d58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0ba274d589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10ba274d589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ddb98815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ddb98815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0ddb98815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0ba274d589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0ba274d589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10ba274d589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ba274d58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0ba274d589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10ba274d589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ba274d589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ba274d589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10ba274d589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0ba274d589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0ba274d589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0ba274d589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e5d5898f8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0e5d5898f8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ddb98815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ddb98815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0ddb988158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ddb988158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ddb988158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0ddb988158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ddb98815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ddb988158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0ddb988158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180" l="0" r="0" t="3185"/>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b="0" l="0" r="0" t="0"/>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4" y="-447353"/>
            <a:ext cx="10744203" cy="8058153"/>
          </a:xfrm>
          <a:prstGeom prst="rect">
            <a:avLst/>
          </a:prstGeom>
          <a:noFill/>
          <a:ln>
            <a:noFill/>
          </a:ln>
        </p:spPr>
      </p:pic>
      <p:sp>
        <p:nvSpPr>
          <p:cNvPr id="17" name="Google Shape;17;p2"/>
          <p:cNvSpPr txBox="1"/>
          <p:nvPr>
            <p:ph type="ctrTitle"/>
          </p:nvPr>
        </p:nvSpPr>
        <p:spPr>
          <a:xfrm>
            <a:off x="4572000" y="2549769"/>
            <a:ext cx="7330831" cy="160072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p2"/>
          <p:cNvPicPr preferRelativeResize="0"/>
          <p:nvPr/>
        </p:nvPicPr>
        <p:blipFill rotWithShape="1">
          <a:blip r:embed="rId6">
            <a:alphaModFix/>
          </a:blip>
          <a:srcRect b="0" l="0" r="0" t="0"/>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6778116" y="4800600"/>
            <a:ext cx="5124715" cy="21336"/>
          </a:xfrm>
          <a:prstGeom prst="rect">
            <a:avLst/>
          </a:prstGeom>
          <a:noFill/>
          <a:ln>
            <a:noFill/>
          </a:ln>
        </p:spPr>
      </p:pic>
      <p:sp>
        <p:nvSpPr>
          <p:cNvPr id="21" name="Google Shape;21;p2"/>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400"/>
                                  </p:stCondLst>
                                  <p:childTnLst>
                                    <p:set>
                                      <p:cBhvr>
                                        <p:cTn dur="1" fill="hold">
                                          <p:stCondLst>
                                            <p:cond delay="0"/>
                                          </p:stCondLst>
                                        </p:cTn>
                                        <p:tgtEl>
                                          <p:spTgt spid="17"/>
                                        </p:tgtEl>
                                        <p:attrNameLst>
                                          <p:attrName>style.visibility</p:attrName>
                                        </p:attrNameLst>
                                      </p:cBhvr>
                                      <p:to>
                                        <p:strVal val="visible"/>
                                      </p:to>
                                    </p:set>
                                    <p:animEffect filter="fade" transition="in">
                                      <p:cBhvr>
                                        <p:cTn dur="100"/>
                                        <p:tgtEl>
                                          <p:spTgt spid="17"/>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
                                        <p:tgtEl>
                                          <p:spTgt spid="18">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
                                        <p:tgtEl>
                                          <p:spTgt spid="18">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
                                        <p:tgtEl>
                                          <p:spTgt spid="18">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
                                        <p:tgtEl>
                                          <p:spTgt spid="18">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
                                        <p:tgtEl>
                                          <p:spTgt spid="18">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
                                        <p:tgtEl>
                                          <p:spTgt spid="18">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
                                        <p:tgtEl>
                                          <p:spTgt spid="18">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
                                        <p:tgtEl>
                                          <p:spTgt spid="18">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32"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38" name="Google Shape;138;p12"/>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49"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55" name="Google Shape;155;p13"/>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4" name="Google Shape;164;p1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66"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72" name="Google Shape;172;p14"/>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1" name="Google Shape;181;p1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83" name="Shape 183"/>
        <p:cNvGrpSpPr/>
        <p:nvPr/>
      </p:nvGrpSpPr>
      <p:grpSpPr>
        <a:xfrm>
          <a:off x="0" y="0"/>
          <a:ext cx="0" cy="0"/>
          <a:chOff x="0" y="0"/>
          <a:chExt cx="0" cy="0"/>
        </a:xfrm>
      </p:grpSpPr>
      <p:pic>
        <p:nvPicPr>
          <p:cNvPr descr="\\Server\D\jyoti\FI023_BITS_v1\styleguide img\IMG_5627_b.jpg" id="184" name="Google Shape;184;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000" u="none" cap="none" strike="noStrike">
                  <a:solidFill>
                    <a:srgbClr val="FFFFFF"/>
                  </a:solidFill>
                  <a:latin typeface="Arial"/>
                  <a:ea typeface="Arial"/>
                  <a:cs typeface="Arial"/>
                  <a:sym typeface="Arial"/>
                </a:rPr>
                <a:t>BITS</a:t>
              </a:r>
              <a:r>
                <a:rPr b="0" i="0" lang="en-US" sz="3000" u="none" cap="none" strike="noStrik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900" u="none" cap="none" strike="noStrike">
                  <a:solidFill>
                    <a:srgbClr val="FFFFFF"/>
                  </a:solidFill>
                  <a:latin typeface="Arial"/>
                  <a:ea typeface="Arial"/>
                  <a:cs typeface="Arial"/>
                  <a:sym typeface="Arial"/>
                </a:rPr>
                <a:t>Pilani | Dubai | Goa | Hyderabad</a:t>
              </a:r>
              <a:endParaRPr/>
            </a:p>
          </p:txBody>
        </p:sp>
      </p:grpSp>
      <p:sp>
        <p:nvSpPr>
          <p:cNvPr id="192" name="Google Shape;192;p15"/>
          <p:cNvSpPr txBox="1"/>
          <p:nvPr>
            <p:ph idx="1" type="body"/>
          </p:nvPr>
        </p:nvSpPr>
        <p:spPr>
          <a:xfrm>
            <a:off x="406400" y="4648200"/>
            <a:ext cx="112776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93"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197" name="Google Shape;197;p1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04" name="Google Shape;204;p17"/>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07"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1" name="Google Shape;211;p18"/>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8"/>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8"/>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8" name="Google Shape;218;p19"/>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9"/>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25" name="Google Shape;225;p20"/>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0"/>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6" name="Google Shape;26;p3"/>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 name="Shape 228"/>
        <p:cNvGrpSpPr/>
        <p:nvPr/>
      </p:nvGrpSpPr>
      <p:grpSpPr>
        <a:xfrm>
          <a:off x="0" y="0"/>
          <a:ext cx="0" cy="0"/>
          <a:chOff x="0" y="0"/>
          <a:chExt cx="0" cy="0"/>
        </a:xfrm>
      </p:grpSpPr>
      <p:sp>
        <p:nvSpPr>
          <p:cNvPr id="229" name="Google Shape;2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4" name="Shape 234"/>
        <p:cNvGrpSpPr/>
        <p:nvPr/>
      </p:nvGrpSpPr>
      <p:grpSpPr>
        <a:xfrm>
          <a:off x="0" y="0"/>
          <a:ext cx="0" cy="0"/>
          <a:chOff x="0" y="0"/>
          <a:chExt cx="0" cy="0"/>
        </a:xfrm>
      </p:grpSpPr>
      <p:sp>
        <p:nvSpPr>
          <p:cNvPr id="235" name="Google Shape;235;p2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2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22"/>
          <p:cNvSpPr txBox="1"/>
          <p:nvPr>
            <p:ph idx="12" type="sldNum"/>
          </p:nvPr>
        </p:nvSpPr>
        <p:spPr>
          <a:xfrm>
            <a:off x="8778240" y="6377940"/>
            <a:ext cx="28041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sp>
        <p:nvSpPr>
          <p:cNvPr id="31" name="Google Shape;31;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p4"/>
          <p:cNvPicPr preferRelativeResize="0"/>
          <p:nvPr/>
        </p:nvPicPr>
        <p:blipFill rotWithShape="1">
          <a:blip r:embed="rId3">
            <a:alphaModFix/>
          </a:blip>
          <a:srcRect b="0" l="0" r="0" t="0"/>
          <a:stretch/>
        </p:blipFill>
        <p:spPr>
          <a:xfrm>
            <a:off x="0" y="6817420"/>
            <a:ext cx="12192000"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i="0" lang="en-US" sz="3600" u="none" cap="none" strike="noStrike">
                <a:solidFill>
                  <a:schemeClr val="lt1"/>
                </a:solidFill>
                <a:latin typeface="Helvetica Neue"/>
                <a:ea typeface="Helvetica Neue"/>
                <a:cs typeface="Helvetica Neue"/>
                <a:sym typeface="Helvetica Neue"/>
              </a:rPr>
              <a:t>Click to edit Session title</a:t>
            </a:r>
            <a:endParaRPr b="1" i="0" sz="3600" u="none" cap="none" strike="noStrike">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9"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Calibri"/>
                <a:ea typeface="Calibri"/>
                <a:cs typeface="Calibri"/>
                <a:sym typeface="Calibri"/>
              </a:rPr>
              <a:t>BITS </a:t>
            </a:r>
            <a:r>
              <a:rPr b="0" i="0" lang="en-US" sz="825" u="none" cap="none" strike="noStrik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pic>
        <p:nvPicPr>
          <p:cNvPr descr="Picture 7.png" id="45" name="Google Shape;45;p6"/>
          <p:cNvPicPr preferRelativeResize="0"/>
          <p:nvPr/>
        </p:nvPicPr>
        <p:blipFill rotWithShape="1">
          <a:blip r:embed="rId2">
            <a:alphaModFix/>
          </a:blip>
          <a:srcRect b="0" l="0" r="0" t="0"/>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54" name="Google Shape;54;p6"/>
          <p:cNvSpPr txBox="1"/>
          <p:nvPr>
            <p:ph idx="1" type="body"/>
          </p:nvPr>
        </p:nvSpPr>
        <p:spPr>
          <a:xfrm>
            <a:off x="406400" y="1600202"/>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0"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66" name="Google Shape;66;p7"/>
          <p:cNvPicPr preferRelativeResize="0"/>
          <p:nvPr/>
        </p:nvPicPr>
        <p:blipFill rotWithShape="1">
          <a:blip r:embed="rId2">
            <a:alphaModFix/>
          </a:blip>
          <a:srcRect b="0" l="0" r="0" t="0"/>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7"/>
          <p:cNvSpPr txBox="1"/>
          <p:nvPr>
            <p:ph idx="1" type="body"/>
          </p:nvPr>
        </p:nvSpPr>
        <p:spPr>
          <a:xfrm>
            <a:off x="406400" y="1600203"/>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7"/>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77"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83" name="Google Shape;83;p8"/>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00" name="Google Shape;100;p9"/>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9" name="Google Shape;109;p9"/>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9"/>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17" name="Google Shape;117;p10"/>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6" name="Google Shape;126;p10"/>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ctrTitle"/>
          </p:nvPr>
        </p:nvSpPr>
        <p:spPr>
          <a:xfrm>
            <a:off x="4572000" y="2549769"/>
            <a:ext cx="7330831" cy="179363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200"/>
              <a:buFont typeface="Arial"/>
              <a:buNone/>
            </a:pPr>
            <a:r>
              <a:rPr lang="en-US">
                <a:latin typeface="Arial"/>
                <a:ea typeface="Arial"/>
                <a:cs typeface="Arial"/>
                <a:sym typeface="Arial"/>
              </a:rPr>
              <a:t>Cyber Crimes, Forensics and Incident Handling</a:t>
            </a:r>
            <a:endParaRPr/>
          </a:p>
        </p:txBody>
      </p:sp>
      <p:sp>
        <p:nvSpPr>
          <p:cNvPr id="243" name="Google Shape;243;p23"/>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1C1573"/>
              </a:buClr>
              <a:buSzPts val="1700"/>
              <a:buNone/>
            </a:pPr>
            <a:r>
              <a:rPr lang="en-US">
                <a:latin typeface="Arial"/>
                <a:ea typeface="Arial"/>
                <a:cs typeface="Arial"/>
                <a:sym typeface="Arial"/>
              </a:rPr>
              <a:t>Amit Dua</a:t>
            </a:r>
            <a:endParaRPr>
              <a:latin typeface="Arial"/>
              <a:ea typeface="Arial"/>
              <a:cs typeface="Arial"/>
              <a:sym typeface="Arial"/>
            </a:endParaRPr>
          </a:p>
        </p:txBody>
      </p:sp>
      <p:sp>
        <p:nvSpPr>
          <p:cNvPr id="244" name="Google Shape;244;p23"/>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1C1573"/>
              </a:buClr>
              <a:buSzPts val="1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1" name="Google Shape;321;p3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22" name="Google Shape;322;p3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3" name="Google Shape;323;p32"/>
          <p:cNvPicPr preferRelativeResize="0"/>
          <p:nvPr/>
        </p:nvPicPr>
        <p:blipFill>
          <a:blip r:embed="rId3">
            <a:alphaModFix/>
          </a:blip>
          <a:stretch>
            <a:fillRect/>
          </a:stretch>
        </p:blipFill>
        <p:spPr>
          <a:xfrm>
            <a:off x="152400" y="924974"/>
            <a:ext cx="10384829" cy="5780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0" name="Google Shape;330;p3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31" name="Google Shape;331;p3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2" name="Google Shape;332;p33"/>
          <p:cNvPicPr preferRelativeResize="0"/>
          <p:nvPr/>
        </p:nvPicPr>
        <p:blipFill>
          <a:blip r:embed="rId3">
            <a:alphaModFix/>
          </a:blip>
          <a:stretch>
            <a:fillRect/>
          </a:stretch>
        </p:blipFill>
        <p:spPr>
          <a:xfrm>
            <a:off x="152400" y="924975"/>
            <a:ext cx="8650405" cy="578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9" name="Google Shape;339;p3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0" name="Google Shape;340;p3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41" name="Google Shape;341;p34"/>
          <p:cNvPicPr preferRelativeResize="0"/>
          <p:nvPr/>
        </p:nvPicPr>
        <p:blipFill>
          <a:blip r:embed="rId3">
            <a:alphaModFix/>
          </a:blip>
          <a:stretch>
            <a:fillRect/>
          </a:stretch>
        </p:blipFill>
        <p:spPr>
          <a:xfrm>
            <a:off x="152400" y="996947"/>
            <a:ext cx="11196899" cy="57086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48" name="Google Shape;348;p3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9" name="Google Shape;349;p3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50" name="Google Shape;350;p35"/>
          <p:cNvPicPr preferRelativeResize="0"/>
          <p:nvPr/>
        </p:nvPicPr>
        <p:blipFill>
          <a:blip r:embed="rId3">
            <a:alphaModFix/>
          </a:blip>
          <a:stretch>
            <a:fillRect/>
          </a:stretch>
        </p:blipFill>
        <p:spPr>
          <a:xfrm>
            <a:off x="152400" y="995515"/>
            <a:ext cx="10160102" cy="57100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57" name="Google Shape;357;p36"/>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58" name="Google Shape;358;p3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59" name="Google Shape;359;p36"/>
          <p:cNvPicPr preferRelativeResize="0"/>
          <p:nvPr/>
        </p:nvPicPr>
        <p:blipFill>
          <a:blip r:embed="rId3">
            <a:alphaModFix/>
          </a:blip>
          <a:stretch>
            <a:fillRect/>
          </a:stretch>
        </p:blipFill>
        <p:spPr>
          <a:xfrm>
            <a:off x="152400" y="924974"/>
            <a:ext cx="9956844" cy="5780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66" name="Google Shape;366;p37"/>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67" name="Google Shape;367;p3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68" name="Google Shape;368;p37"/>
          <p:cNvPicPr preferRelativeResize="0"/>
          <p:nvPr/>
        </p:nvPicPr>
        <p:blipFill>
          <a:blip r:embed="rId3">
            <a:alphaModFix/>
          </a:blip>
          <a:stretch>
            <a:fillRect/>
          </a:stretch>
        </p:blipFill>
        <p:spPr>
          <a:xfrm>
            <a:off x="152400" y="1025135"/>
            <a:ext cx="11196902" cy="5680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75" name="Google Shape;375;p38"/>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76" name="Google Shape;376;p3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7" name="Google Shape;377;p38"/>
          <p:cNvPicPr preferRelativeResize="0"/>
          <p:nvPr/>
        </p:nvPicPr>
        <p:blipFill>
          <a:blip r:embed="rId3">
            <a:alphaModFix/>
          </a:blip>
          <a:stretch>
            <a:fillRect/>
          </a:stretch>
        </p:blipFill>
        <p:spPr>
          <a:xfrm>
            <a:off x="152400" y="879422"/>
            <a:ext cx="9321902" cy="58261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84" name="Google Shape;384;p39"/>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85" name="Google Shape;385;p3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86" name="Google Shape;386;p39"/>
          <p:cNvPicPr preferRelativeResize="0"/>
          <p:nvPr/>
        </p:nvPicPr>
        <p:blipFill>
          <a:blip r:embed="rId3">
            <a:alphaModFix/>
          </a:blip>
          <a:stretch>
            <a:fillRect/>
          </a:stretch>
        </p:blipFill>
        <p:spPr>
          <a:xfrm>
            <a:off x="152400" y="924977"/>
            <a:ext cx="9695908" cy="5780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3" name="Google Shape;393;p40"/>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94" name="Google Shape;394;p4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95" name="Google Shape;395;p40"/>
          <p:cNvPicPr preferRelativeResize="0"/>
          <p:nvPr/>
        </p:nvPicPr>
        <p:blipFill>
          <a:blip r:embed="rId3">
            <a:alphaModFix/>
          </a:blip>
          <a:stretch>
            <a:fillRect/>
          </a:stretch>
        </p:blipFill>
        <p:spPr>
          <a:xfrm>
            <a:off x="152400" y="1000798"/>
            <a:ext cx="9527602" cy="570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02" name="Google Shape;402;p4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03" name="Google Shape;403;p4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4" name="Google Shape;404;p41"/>
          <p:cNvPicPr preferRelativeResize="0"/>
          <p:nvPr/>
        </p:nvPicPr>
        <p:blipFill>
          <a:blip r:embed="rId3">
            <a:alphaModFix/>
          </a:blip>
          <a:stretch>
            <a:fillRect/>
          </a:stretch>
        </p:blipFill>
        <p:spPr>
          <a:xfrm>
            <a:off x="70375" y="924981"/>
            <a:ext cx="12192001" cy="56768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Helvetica Neue"/>
              <a:buNone/>
            </a:pPr>
            <a:r>
              <a:rPr lang="en-US"/>
              <a:t>Definitions</a:t>
            </a:r>
            <a:endParaRPr/>
          </a:p>
        </p:txBody>
      </p:sp>
      <p:sp>
        <p:nvSpPr>
          <p:cNvPr id="250" name="Google Shape;250;p24"/>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1000"/>
              </a:spcBef>
              <a:spcAft>
                <a:spcPts val="0"/>
              </a:spcAft>
              <a:buClr>
                <a:schemeClr val="dk1"/>
              </a:buClr>
              <a:buSzPts val="1800"/>
              <a:buNone/>
            </a:pPr>
            <a:r>
              <a:t/>
            </a:r>
            <a:endParaRPr>
              <a:latin typeface="Helvetica Neue"/>
              <a:ea typeface="Helvetica Neue"/>
              <a:cs typeface="Helvetica Neue"/>
              <a:sym typeface="Helvetica Neue"/>
            </a:endParaRPr>
          </a:p>
        </p:txBody>
      </p:sp>
      <p:sp>
        <p:nvSpPr>
          <p:cNvPr id="251" name="Google Shape;251;p24"/>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C1573"/>
              </a:buClr>
              <a:buSzPts val="2000"/>
              <a:buNone/>
            </a:pPr>
            <a:r>
              <a:t/>
            </a:r>
            <a:endParaRPr/>
          </a:p>
        </p:txBody>
      </p:sp>
      <p:pic>
        <p:nvPicPr>
          <p:cNvPr id="252" name="Google Shape;252;p24"/>
          <p:cNvPicPr preferRelativeResize="0"/>
          <p:nvPr/>
        </p:nvPicPr>
        <p:blipFill>
          <a:blip r:embed="rId3">
            <a:alphaModFix/>
          </a:blip>
          <a:stretch>
            <a:fillRect/>
          </a:stretch>
        </p:blipFill>
        <p:spPr>
          <a:xfrm>
            <a:off x="218500" y="2343852"/>
            <a:ext cx="11196950" cy="26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11" name="Google Shape;411;p4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12" name="Google Shape;412;p4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13" name="Google Shape;413;p42"/>
          <p:cNvPicPr preferRelativeResize="0"/>
          <p:nvPr/>
        </p:nvPicPr>
        <p:blipFill>
          <a:blip r:embed="rId3">
            <a:alphaModFix/>
          </a:blip>
          <a:stretch>
            <a:fillRect/>
          </a:stretch>
        </p:blipFill>
        <p:spPr>
          <a:xfrm>
            <a:off x="152400" y="924973"/>
            <a:ext cx="10772270" cy="5780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20" name="Google Shape;420;p4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21" name="Google Shape;421;p4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22" name="Google Shape;422;p43"/>
          <p:cNvPicPr preferRelativeResize="0"/>
          <p:nvPr/>
        </p:nvPicPr>
        <p:blipFill>
          <a:blip r:embed="rId3">
            <a:alphaModFix/>
          </a:blip>
          <a:stretch>
            <a:fillRect/>
          </a:stretch>
        </p:blipFill>
        <p:spPr>
          <a:xfrm>
            <a:off x="152400" y="959538"/>
            <a:ext cx="11196902" cy="57460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29" name="Google Shape;429;p4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30" name="Google Shape;430;p4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31" name="Google Shape;431;p44"/>
          <p:cNvPicPr preferRelativeResize="0"/>
          <p:nvPr/>
        </p:nvPicPr>
        <p:blipFill>
          <a:blip r:embed="rId3">
            <a:alphaModFix/>
          </a:blip>
          <a:stretch>
            <a:fillRect/>
          </a:stretch>
        </p:blipFill>
        <p:spPr>
          <a:xfrm>
            <a:off x="1645400" y="924975"/>
            <a:ext cx="7707499" cy="5780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5"/>
          <p:cNvSpPr txBox="1"/>
          <p:nvPr/>
        </p:nvSpPr>
        <p:spPr>
          <a:xfrm>
            <a:off x="491067" y="815339"/>
            <a:ext cx="11039700" cy="3437700"/>
          </a:xfrm>
          <a:prstGeom prst="rect">
            <a:avLst/>
          </a:prstGeom>
          <a:noFill/>
          <a:ln>
            <a:noFill/>
          </a:ln>
        </p:spPr>
        <p:txBody>
          <a:bodyPr anchorCtr="0" anchor="t" bIns="0" lIns="0" spcFirstLastPara="1" rIns="0" wrap="square" tIns="261600">
            <a:spAutoFit/>
          </a:bodyPr>
          <a:lstStyle/>
          <a:p>
            <a:pPr indent="0" lvl="0" marL="50800" marR="0" rtl="0" algn="l">
              <a:lnSpc>
                <a:spcPct val="100000"/>
              </a:lnSpc>
              <a:spcBef>
                <a:spcPts val="0"/>
              </a:spcBef>
              <a:spcAft>
                <a:spcPts val="0"/>
              </a:spcAft>
              <a:buNone/>
            </a:pPr>
            <a:r>
              <a:rPr b="1" lang="en-US" sz="2800">
                <a:latin typeface="Times New Roman"/>
                <a:ea typeface="Times New Roman"/>
                <a:cs typeface="Times New Roman"/>
                <a:sym typeface="Times New Roman"/>
              </a:rPr>
              <a:t>FORENSICS</a:t>
            </a:r>
            <a:endParaRPr sz="2800">
              <a:latin typeface="Times New Roman"/>
              <a:ea typeface="Times New Roman"/>
              <a:cs typeface="Times New Roman"/>
              <a:sym typeface="Times New Roman"/>
            </a:endParaRPr>
          </a:p>
          <a:p>
            <a:pPr indent="-346710" lvl="0" marL="537210" marR="103504" rtl="0" algn="l">
              <a:lnSpc>
                <a:spcPct val="99900"/>
              </a:lnSpc>
              <a:spcBef>
                <a:spcPts val="1960"/>
              </a:spcBef>
              <a:spcAft>
                <a:spcPts val="0"/>
              </a:spcAft>
              <a:buClr>
                <a:srgbClr val="9DBDA8"/>
              </a:buClr>
              <a:buSzPts val="2500"/>
              <a:buFont typeface="Noto Sans Symbols"/>
              <a:buChar char=""/>
            </a:pPr>
            <a:r>
              <a:rPr lang="en-US" sz="2800">
                <a:latin typeface="Arial"/>
                <a:ea typeface="Arial"/>
                <a:cs typeface="Arial"/>
                <a:sym typeface="Arial"/>
              </a:rPr>
              <a:t>Forensic Science or forensic is the application of  broad spectrum of sciences to answer to  questions related to legal system, may be for  crime or civil actions.</a:t>
            </a:r>
            <a:endParaRPr sz="2800">
              <a:latin typeface="Arial"/>
              <a:ea typeface="Arial"/>
              <a:cs typeface="Arial"/>
              <a:sym typeface="Arial"/>
            </a:endParaRPr>
          </a:p>
          <a:p>
            <a:pPr indent="-346710" lvl="0" marL="537210" marR="43180" rtl="0" algn="l">
              <a:lnSpc>
                <a:spcPct val="100000"/>
              </a:lnSpc>
              <a:spcBef>
                <a:spcPts val="2630"/>
              </a:spcBef>
              <a:spcAft>
                <a:spcPts val="0"/>
              </a:spcAft>
              <a:buClr>
                <a:srgbClr val="9DBDA8"/>
              </a:buClr>
              <a:buSzPts val="2500"/>
              <a:buFont typeface="Noto Sans Symbols"/>
              <a:buChar char=""/>
            </a:pPr>
            <a:r>
              <a:rPr lang="en-US" sz="2800">
                <a:latin typeface="Arial"/>
                <a:ea typeface="Arial"/>
                <a:cs typeface="Arial"/>
                <a:sym typeface="Arial"/>
              </a:rPr>
              <a:t>The use of science and technology to investigate  and establish facts in criminal or civil courts of  law.</a:t>
            </a:r>
            <a:endParaRPr sz="28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nvSpPr>
        <p:spPr>
          <a:xfrm>
            <a:off x="487679" y="1604009"/>
            <a:ext cx="10996500" cy="2148600"/>
          </a:xfrm>
          <a:prstGeom prst="rect">
            <a:avLst/>
          </a:prstGeom>
          <a:noFill/>
          <a:ln>
            <a:noFill/>
          </a:ln>
        </p:spPr>
        <p:txBody>
          <a:bodyPr anchorCtr="0" anchor="t" bIns="0" lIns="0" spcFirstLastPara="1" rIns="0" wrap="square" tIns="12700">
            <a:spAutoFit/>
          </a:bodyPr>
          <a:lstStyle/>
          <a:p>
            <a:pPr indent="-347980" lvl="0" marL="373380" marR="17780" rtl="0" algn="l">
              <a:lnSpc>
                <a:spcPct val="100000"/>
              </a:lnSpc>
              <a:spcBef>
                <a:spcPts val="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Goal of computer forensics is to examine digital  media in a forensically sound manner with the  aim of </a:t>
            </a:r>
            <a:r>
              <a:rPr b="1" lang="en-US" sz="3200">
                <a:latin typeface="Times New Roman"/>
                <a:ea typeface="Times New Roman"/>
                <a:cs typeface="Times New Roman"/>
                <a:sym typeface="Times New Roman"/>
              </a:rPr>
              <a:t>identifying, preserving, recovering,  analyzing and presenting facts </a:t>
            </a:r>
            <a:r>
              <a:rPr lang="en-US" sz="3200">
                <a:latin typeface="Times New Roman"/>
                <a:ea typeface="Times New Roman"/>
                <a:cs typeface="Times New Roman"/>
                <a:sym typeface="Times New Roman"/>
              </a:rPr>
              <a:t>and opinions  about the information</a:t>
            </a:r>
            <a:r>
              <a:rPr lang="en-US" sz="3200">
                <a:latin typeface="Arial"/>
                <a:ea typeface="Arial"/>
                <a:cs typeface="Arial"/>
                <a:sym typeface="Arial"/>
              </a:rPr>
              <a:t>.</a:t>
            </a:r>
            <a:endParaRPr sz="3200">
              <a:latin typeface="Arial"/>
              <a:ea typeface="Arial"/>
              <a:cs typeface="Arial"/>
              <a:sym typeface="Arial"/>
            </a:endParaRPr>
          </a:p>
        </p:txBody>
      </p:sp>
      <p:sp>
        <p:nvSpPr>
          <p:cNvPr id="442" name="Google Shape;442;p46"/>
          <p:cNvSpPr txBox="1"/>
          <p:nvPr>
            <p:ph type="title"/>
          </p:nvPr>
        </p:nvSpPr>
        <p:spPr>
          <a:xfrm>
            <a:off x="541867" y="1064259"/>
            <a:ext cx="5625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COMPUTER FORENSICS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nvSpPr>
        <p:spPr>
          <a:xfrm>
            <a:off x="633307" y="1664970"/>
            <a:ext cx="10436700" cy="3492900"/>
          </a:xfrm>
          <a:prstGeom prst="rect">
            <a:avLst/>
          </a:prstGeom>
          <a:noFill/>
          <a:ln>
            <a:noFill/>
          </a:ln>
        </p:spPr>
        <p:txBody>
          <a:bodyPr anchorCtr="0" anchor="t" bIns="0" lIns="0" spcFirstLastPara="1" rIns="0" wrap="square" tIns="12700">
            <a:spAutoFit/>
          </a:bodyPr>
          <a:lstStyle/>
          <a:p>
            <a:pPr indent="-347980" lvl="0" marL="386080" marR="0" rtl="0" algn="l">
              <a:lnSpc>
                <a:spcPct val="100000"/>
              </a:lnSpc>
              <a:spcBef>
                <a:spcPts val="0"/>
              </a:spcBef>
              <a:spcAft>
                <a:spcPts val="0"/>
              </a:spcAft>
              <a:buClr>
                <a:srgbClr val="9DBDA8"/>
              </a:buClr>
              <a:buSzPts val="1800"/>
              <a:buFont typeface="Noto Sans Symbols"/>
              <a:buChar char=""/>
            </a:pPr>
            <a:r>
              <a:rPr lang="en-US" sz="2000">
                <a:latin typeface="Times New Roman"/>
                <a:ea typeface="Times New Roman"/>
                <a:cs typeface="Times New Roman"/>
                <a:sym typeface="Times New Roman"/>
              </a:rPr>
              <a:t>Michael Anderson</a:t>
            </a:r>
            <a:endParaRPr sz="2000">
              <a:latin typeface="Times New Roman"/>
              <a:ea typeface="Times New Roman"/>
              <a:cs typeface="Times New Roman"/>
              <a:sym typeface="Times New Roman"/>
            </a:endParaRPr>
          </a:p>
          <a:p>
            <a:pPr indent="0" lvl="0" marL="736600" marR="0" rtl="0" algn="l">
              <a:lnSpc>
                <a:spcPct val="100000"/>
              </a:lnSpc>
              <a:spcBef>
                <a:spcPts val="187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“Father of computer forensics”</a:t>
            </a:r>
            <a:endParaRPr sz="2000">
              <a:latin typeface="Times New Roman"/>
              <a:ea typeface="Times New Roman"/>
              <a:cs typeface="Times New Roman"/>
              <a:sym typeface="Times New Roman"/>
            </a:endParaRPr>
          </a:p>
          <a:p>
            <a:pPr indent="0" lvl="0" marL="736600" marR="0" rtl="0" algn="l">
              <a:lnSpc>
                <a:spcPct val="100000"/>
              </a:lnSpc>
              <a:spcBef>
                <a:spcPts val="188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special agent with IRS</a:t>
            </a:r>
            <a:endParaRPr sz="2000">
              <a:latin typeface="Times New Roman"/>
              <a:ea typeface="Times New Roman"/>
              <a:cs typeface="Times New Roman"/>
              <a:sym typeface="Times New Roman"/>
            </a:endParaRPr>
          </a:p>
          <a:p>
            <a:pPr indent="-347980" lvl="0" marL="386080" marR="0" rtl="0" algn="l">
              <a:lnSpc>
                <a:spcPct val="100000"/>
              </a:lnSpc>
              <a:spcBef>
                <a:spcPts val="1870"/>
              </a:spcBef>
              <a:spcAft>
                <a:spcPts val="0"/>
              </a:spcAft>
              <a:buClr>
                <a:srgbClr val="9DBDA8"/>
              </a:buClr>
              <a:buSzPts val="1800"/>
              <a:buFont typeface="Noto Sans Symbols"/>
              <a:buChar char=""/>
            </a:pPr>
            <a:r>
              <a:rPr lang="en-US" sz="2000">
                <a:latin typeface="Times New Roman"/>
                <a:ea typeface="Times New Roman"/>
                <a:cs typeface="Times New Roman"/>
                <a:sym typeface="Times New Roman"/>
              </a:rPr>
              <a:t>Meeting in 1988 (Portland, Oregon)</a:t>
            </a:r>
            <a:endParaRPr sz="2000">
              <a:latin typeface="Times New Roman"/>
              <a:ea typeface="Times New Roman"/>
              <a:cs typeface="Times New Roman"/>
              <a:sym typeface="Times New Roman"/>
            </a:endParaRPr>
          </a:p>
          <a:p>
            <a:pPr indent="332740" lvl="0" marL="403860" marR="622300" rtl="0" algn="l">
              <a:lnSpc>
                <a:spcPct val="100000"/>
              </a:lnSpc>
              <a:spcBef>
                <a:spcPts val="188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creation of IACIS, the International Association of Computer  Investigative Specialists</a:t>
            </a:r>
            <a:endParaRPr sz="2000">
              <a:latin typeface="Times New Roman"/>
              <a:ea typeface="Times New Roman"/>
              <a:cs typeface="Times New Roman"/>
              <a:sym typeface="Times New Roman"/>
            </a:endParaRPr>
          </a:p>
          <a:p>
            <a:pPr indent="332740" lvl="0" marL="403860" marR="43180" rtl="0" algn="l">
              <a:lnSpc>
                <a:spcPct val="100000"/>
              </a:lnSpc>
              <a:spcBef>
                <a:spcPts val="1870"/>
              </a:spcBef>
              <a:spcAft>
                <a:spcPts val="0"/>
              </a:spcAft>
              <a:buNone/>
            </a:pPr>
            <a:r>
              <a:rPr baseline="30000" lang="en-US" sz="2700">
                <a:solidFill>
                  <a:srgbClr val="9DBDA8"/>
                </a:solidFill>
                <a:latin typeface="Noto Sans Symbols"/>
                <a:ea typeface="Noto Sans Symbols"/>
                <a:cs typeface="Noto Sans Symbols"/>
                <a:sym typeface="Noto Sans Symbols"/>
              </a:rPr>
              <a:t></a:t>
            </a:r>
            <a:r>
              <a:rPr lang="en-US" sz="2000">
                <a:latin typeface="Times New Roman"/>
                <a:ea typeface="Times New Roman"/>
                <a:cs typeface="Times New Roman"/>
                <a:sym typeface="Times New Roman"/>
              </a:rPr>
              <a:t>the first Seized Computer Evidence Recovery Specialists (SCERS)  classes held</a:t>
            </a:r>
            <a:endParaRPr sz="2000">
              <a:latin typeface="Times New Roman"/>
              <a:ea typeface="Times New Roman"/>
              <a:cs typeface="Times New Roman"/>
              <a:sym typeface="Times New Roman"/>
            </a:endParaRPr>
          </a:p>
        </p:txBody>
      </p:sp>
      <p:sp>
        <p:nvSpPr>
          <p:cNvPr id="448" name="Google Shape;448;p47"/>
          <p:cNvSpPr txBox="1"/>
          <p:nvPr>
            <p:ph type="title"/>
          </p:nvPr>
        </p:nvSpPr>
        <p:spPr>
          <a:xfrm>
            <a:off x="541867" y="1064259"/>
            <a:ext cx="21072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HISTORY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nvSpPr>
        <p:spPr>
          <a:xfrm>
            <a:off x="695959" y="1445259"/>
            <a:ext cx="10527600" cy="4525800"/>
          </a:xfrm>
          <a:prstGeom prst="rect">
            <a:avLst/>
          </a:prstGeom>
          <a:noFill/>
          <a:ln>
            <a:noFill/>
          </a:ln>
        </p:spPr>
        <p:txBody>
          <a:bodyPr anchorCtr="0" anchor="t" bIns="0" lIns="0" spcFirstLastPara="1" rIns="0" wrap="square" tIns="52700">
            <a:spAutoFit/>
          </a:bodyPr>
          <a:lstStyle/>
          <a:p>
            <a:pPr indent="-346710" lvl="0" marL="372110" marR="528955" rtl="0" algn="l">
              <a:lnSpc>
                <a:spcPct val="89900"/>
              </a:lnSpc>
              <a:spcBef>
                <a:spcPts val="0"/>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The main task or the advantage from the computer  forensic is to catch the </a:t>
            </a:r>
            <a:r>
              <a:rPr b="1" lang="en-US" sz="2600">
                <a:latin typeface="Times New Roman"/>
                <a:ea typeface="Times New Roman"/>
                <a:cs typeface="Times New Roman"/>
                <a:sym typeface="Times New Roman"/>
              </a:rPr>
              <a:t>culprit </a:t>
            </a:r>
            <a:r>
              <a:rPr lang="en-US" sz="2600">
                <a:latin typeface="Times New Roman"/>
                <a:ea typeface="Times New Roman"/>
                <a:cs typeface="Times New Roman"/>
                <a:sym typeface="Times New Roman"/>
              </a:rPr>
              <a:t>or the criminal who is  involved in the crime related to the computers.</a:t>
            </a:r>
            <a:endParaRPr sz="2600">
              <a:latin typeface="Times New Roman"/>
              <a:ea typeface="Times New Roman"/>
              <a:cs typeface="Times New Roman"/>
              <a:sym typeface="Times New Roman"/>
            </a:endParaRPr>
          </a:p>
          <a:p>
            <a:pPr indent="-346710" lvl="0" marL="372110" marR="0" rtl="0" algn="l">
              <a:lnSpc>
                <a:spcPct val="114038"/>
              </a:lnSpc>
              <a:spcBef>
                <a:spcPts val="2120"/>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Computer forensics has emerged as important part inthe</a:t>
            </a:r>
            <a:endParaRPr sz="2600">
              <a:latin typeface="Times New Roman"/>
              <a:ea typeface="Times New Roman"/>
              <a:cs typeface="Times New Roman"/>
              <a:sym typeface="Times New Roman"/>
            </a:endParaRPr>
          </a:p>
          <a:p>
            <a:pPr indent="0" lvl="0" marL="372110" marR="0" rtl="0" algn="l">
              <a:lnSpc>
                <a:spcPct val="114038"/>
              </a:lnSpc>
              <a:spcBef>
                <a:spcPts val="0"/>
              </a:spcBef>
              <a:spcAft>
                <a:spcPts val="0"/>
              </a:spcAft>
              <a:buNone/>
            </a:pPr>
            <a:r>
              <a:rPr b="1" lang="en-US" sz="2600">
                <a:latin typeface="Times New Roman"/>
                <a:ea typeface="Times New Roman"/>
                <a:cs typeface="Times New Roman"/>
                <a:sym typeface="Times New Roman"/>
              </a:rPr>
              <a:t>disaster recovery </a:t>
            </a:r>
            <a:r>
              <a:rPr lang="en-US" sz="2600">
                <a:latin typeface="Times New Roman"/>
                <a:ea typeface="Times New Roman"/>
                <a:cs typeface="Times New Roman"/>
                <a:sym typeface="Times New Roman"/>
              </a:rPr>
              <a:t>management</a:t>
            </a:r>
            <a:endParaRPr sz="2600">
              <a:latin typeface="Times New Roman"/>
              <a:ea typeface="Times New Roman"/>
              <a:cs typeface="Times New Roman"/>
              <a:sym typeface="Times New Roman"/>
            </a:endParaRPr>
          </a:p>
          <a:p>
            <a:pPr indent="-346710" lvl="0" marL="372110" marR="582930" rtl="0" algn="l">
              <a:lnSpc>
                <a:spcPct val="108076"/>
              </a:lnSpc>
              <a:spcBef>
                <a:spcPts val="2470"/>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Ability to </a:t>
            </a:r>
            <a:r>
              <a:rPr b="1" lang="en-US" sz="2600">
                <a:latin typeface="Times New Roman"/>
                <a:ea typeface="Times New Roman"/>
                <a:cs typeface="Times New Roman"/>
                <a:sym typeface="Times New Roman"/>
              </a:rPr>
              <a:t>search </a:t>
            </a:r>
            <a:r>
              <a:rPr lang="en-US" sz="2600">
                <a:latin typeface="Times New Roman"/>
                <a:ea typeface="Times New Roman"/>
                <a:cs typeface="Times New Roman"/>
                <a:sym typeface="Times New Roman"/>
              </a:rPr>
              <a:t>through a massive amount of data-  Quickly, Thoroughly and In any language</a:t>
            </a:r>
            <a:endParaRPr sz="2600">
              <a:latin typeface="Times New Roman"/>
              <a:ea typeface="Times New Roman"/>
              <a:cs typeface="Times New Roman"/>
              <a:sym typeface="Times New Roman"/>
            </a:endParaRPr>
          </a:p>
          <a:p>
            <a:pPr indent="-346710" lvl="0" marL="372110" marR="17780" rtl="0" algn="l">
              <a:lnSpc>
                <a:spcPct val="89900"/>
              </a:lnSpc>
              <a:spcBef>
                <a:spcPts val="2395"/>
              </a:spcBef>
              <a:spcAft>
                <a:spcPts val="0"/>
              </a:spcAft>
              <a:buClr>
                <a:srgbClr val="9DBDA8"/>
              </a:buClr>
              <a:buSzPts val="2350"/>
              <a:buFont typeface="Noto Sans Symbols"/>
              <a:buChar char=""/>
            </a:pPr>
            <a:r>
              <a:rPr lang="en-US" sz="2600">
                <a:latin typeface="Times New Roman"/>
                <a:ea typeface="Times New Roman"/>
                <a:cs typeface="Times New Roman"/>
                <a:sym typeface="Times New Roman"/>
              </a:rPr>
              <a:t>The importance lies mainly in </a:t>
            </a:r>
            <a:r>
              <a:rPr b="1" lang="en-US" sz="2600">
                <a:latin typeface="Times New Roman"/>
                <a:ea typeface="Times New Roman"/>
                <a:cs typeface="Times New Roman"/>
                <a:sym typeface="Times New Roman"/>
              </a:rPr>
              <a:t>handling </a:t>
            </a:r>
            <a:r>
              <a:rPr lang="en-US" sz="2600">
                <a:latin typeface="Times New Roman"/>
                <a:ea typeface="Times New Roman"/>
                <a:cs typeface="Times New Roman"/>
                <a:sym typeface="Times New Roman"/>
              </a:rPr>
              <a:t>criminal actions  such as fraud, phishing, identity theft or many other  criminal activities</a:t>
            </a:r>
            <a:endParaRPr sz="2600">
              <a:latin typeface="Times New Roman"/>
              <a:ea typeface="Times New Roman"/>
              <a:cs typeface="Times New Roman"/>
              <a:sym typeface="Times New Roman"/>
            </a:endParaRPr>
          </a:p>
        </p:txBody>
      </p:sp>
      <p:sp>
        <p:nvSpPr>
          <p:cNvPr id="454" name="Google Shape;454;p48"/>
          <p:cNvSpPr txBox="1"/>
          <p:nvPr>
            <p:ph type="title"/>
          </p:nvPr>
        </p:nvSpPr>
        <p:spPr>
          <a:xfrm>
            <a:off x="541867" y="853440"/>
            <a:ext cx="14316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nvSpPr>
        <p:spPr>
          <a:xfrm>
            <a:off x="611292" y="1626870"/>
            <a:ext cx="5819100" cy="3671100"/>
          </a:xfrm>
          <a:prstGeom prst="rect">
            <a:avLst/>
          </a:prstGeom>
          <a:noFill/>
          <a:ln>
            <a:noFill/>
          </a:ln>
        </p:spPr>
        <p:txBody>
          <a:bodyPr anchorCtr="0" anchor="t" bIns="0" lIns="0" spcFirstLastPara="1" rIns="0" wrap="square" tIns="12700">
            <a:spAutoFit/>
          </a:bodyPr>
          <a:lstStyle/>
          <a:p>
            <a:pPr indent="-346709" lvl="0" marL="397510" marR="0" rtl="0" algn="l">
              <a:lnSpc>
                <a:spcPct val="100000"/>
              </a:lnSpc>
              <a:spcBef>
                <a:spcPts val="0"/>
              </a:spcBef>
              <a:spcAft>
                <a:spcPts val="0"/>
              </a:spcAft>
              <a:buClr>
                <a:srgbClr val="9DBDA8"/>
              </a:buClr>
              <a:buSzPts val="2150"/>
              <a:buFont typeface="Noto Sans Symbols"/>
              <a:buChar char=""/>
            </a:pPr>
            <a:r>
              <a:rPr b="1" lang="en-US" sz="2400">
                <a:latin typeface="Arial"/>
                <a:ea typeface="Arial"/>
                <a:cs typeface="Arial"/>
                <a:sym typeface="Arial"/>
              </a:rPr>
              <a:t>Criminal Prosecutors</a:t>
            </a:r>
            <a:endParaRPr sz="2400">
              <a:latin typeface="Arial"/>
              <a:ea typeface="Arial"/>
              <a:cs typeface="Arial"/>
              <a:sym typeface="Arial"/>
            </a:endParaRPr>
          </a:p>
          <a:p>
            <a:pPr indent="-433069" lvl="0" marL="483869" marR="0" rtl="0" algn="l">
              <a:lnSpc>
                <a:spcPct val="100000"/>
              </a:lnSpc>
              <a:spcBef>
                <a:spcPts val="2240"/>
              </a:spcBef>
              <a:spcAft>
                <a:spcPts val="0"/>
              </a:spcAft>
              <a:buClr>
                <a:srgbClr val="9DBDA8"/>
              </a:buClr>
              <a:buSzPts val="2150"/>
              <a:buFont typeface="Noto Sans Symbols"/>
              <a:buChar char=""/>
            </a:pPr>
            <a:r>
              <a:rPr b="1" lang="en-US" sz="2400">
                <a:latin typeface="Arial"/>
                <a:ea typeface="Arial"/>
                <a:cs typeface="Arial"/>
                <a:sym typeface="Arial"/>
              </a:rPr>
              <a:t>Civil litigators</a:t>
            </a:r>
            <a:endParaRPr sz="2400">
              <a:latin typeface="Arial"/>
              <a:ea typeface="Arial"/>
              <a:cs typeface="Arial"/>
              <a:sym typeface="Arial"/>
            </a:endParaRPr>
          </a:p>
          <a:p>
            <a:pPr indent="-346709" lvl="0" marL="397510"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Insurance Companies</a:t>
            </a:r>
            <a:endParaRPr sz="2400">
              <a:latin typeface="Arial"/>
              <a:ea typeface="Arial"/>
              <a:cs typeface="Arial"/>
              <a:sym typeface="Arial"/>
            </a:endParaRPr>
          </a:p>
          <a:p>
            <a:pPr indent="-433069" lvl="0" marL="483869"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Corporations</a:t>
            </a:r>
            <a:endParaRPr sz="2400">
              <a:latin typeface="Arial"/>
              <a:ea typeface="Arial"/>
              <a:cs typeface="Arial"/>
              <a:sym typeface="Arial"/>
            </a:endParaRPr>
          </a:p>
          <a:p>
            <a:pPr indent="-433069" lvl="0" marL="483869"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Law Enforcement Officials</a:t>
            </a:r>
            <a:endParaRPr sz="2400">
              <a:latin typeface="Arial"/>
              <a:ea typeface="Arial"/>
              <a:cs typeface="Arial"/>
              <a:sym typeface="Arial"/>
            </a:endParaRPr>
          </a:p>
          <a:p>
            <a:pPr indent="-433069" lvl="0" marL="483869" marR="0" rtl="0" algn="l">
              <a:lnSpc>
                <a:spcPct val="100000"/>
              </a:lnSpc>
              <a:spcBef>
                <a:spcPts val="2250"/>
              </a:spcBef>
              <a:spcAft>
                <a:spcPts val="0"/>
              </a:spcAft>
              <a:buClr>
                <a:srgbClr val="9DBDA8"/>
              </a:buClr>
              <a:buSzPts val="2150"/>
              <a:buFont typeface="Noto Sans Symbols"/>
              <a:buChar char=""/>
            </a:pPr>
            <a:r>
              <a:rPr b="1" lang="en-US" sz="2400">
                <a:latin typeface="Arial"/>
                <a:ea typeface="Arial"/>
                <a:cs typeface="Arial"/>
                <a:sym typeface="Arial"/>
              </a:rPr>
              <a:t>Individuals</a:t>
            </a:r>
            <a:endParaRPr sz="2400">
              <a:latin typeface="Arial"/>
              <a:ea typeface="Arial"/>
              <a:cs typeface="Arial"/>
              <a:sym typeface="Arial"/>
            </a:endParaRPr>
          </a:p>
        </p:txBody>
      </p:sp>
      <p:sp>
        <p:nvSpPr>
          <p:cNvPr id="460" name="Google Shape;460;p49"/>
          <p:cNvSpPr txBox="1"/>
          <p:nvPr>
            <p:ph type="title"/>
          </p:nvPr>
        </p:nvSpPr>
        <p:spPr>
          <a:xfrm>
            <a:off x="558800" y="878840"/>
            <a:ext cx="62976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t>WHO USES FORENSICS</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p:nvPr/>
        </p:nvSpPr>
        <p:spPr>
          <a:xfrm>
            <a:off x="2072640" y="1574800"/>
            <a:ext cx="7054500" cy="367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nvSpPr>
        <p:spPr>
          <a:xfrm>
            <a:off x="635000" y="1496060"/>
            <a:ext cx="288900" cy="2616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rgbClr val="9DBDA8"/>
                </a:solidFill>
                <a:latin typeface="Noto Sans Symbols"/>
                <a:ea typeface="Noto Sans Symbols"/>
                <a:cs typeface="Noto Sans Symbols"/>
                <a:sym typeface="Noto Sans Symbols"/>
              </a:rPr>
              <a:t></a:t>
            </a:r>
            <a:endParaRPr sz="1600">
              <a:latin typeface="Noto Sans Symbols"/>
              <a:ea typeface="Noto Sans Symbols"/>
              <a:cs typeface="Noto Sans Symbols"/>
              <a:sym typeface="Noto Sans Symbols"/>
            </a:endParaRPr>
          </a:p>
        </p:txBody>
      </p:sp>
      <p:sp>
        <p:nvSpPr>
          <p:cNvPr id="471" name="Google Shape;471;p51"/>
          <p:cNvSpPr txBox="1"/>
          <p:nvPr/>
        </p:nvSpPr>
        <p:spPr>
          <a:xfrm>
            <a:off x="635000" y="2692400"/>
            <a:ext cx="288900" cy="736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rgbClr val="9DBDA8"/>
                </a:solidFill>
                <a:latin typeface="Noto Sans Symbols"/>
                <a:ea typeface="Noto Sans Symbols"/>
                <a:cs typeface="Noto Sans Symbols"/>
                <a:sym typeface="Noto Sans Symbols"/>
              </a:rPr>
              <a:t></a:t>
            </a:r>
            <a:endParaRPr sz="1600">
              <a:latin typeface="Noto Sans Symbols"/>
              <a:ea typeface="Noto Sans Symbols"/>
              <a:cs typeface="Noto Sans Symbols"/>
              <a:sym typeface="Noto Sans Symbols"/>
            </a:endParaRPr>
          </a:p>
          <a:p>
            <a:pPr indent="0" lvl="0" marL="12700" marR="0" rtl="0" algn="l">
              <a:lnSpc>
                <a:spcPct val="100000"/>
              </a:lnSpc>
              <a:spcBef>
                <a:spcPts val="1780"/>
              </a:spcBef>
              <a:spcAft>
                <a:spcPts val="0"/>
              </a:spcAft>
              <a:buNone/>
            </a:pPr>
            <a:r>
              <a:rPr lang="en-US" sz="1600">
                <a:solidFill>
                  <a:srgbClr val="9DBDA8"/>
                </a:solidFill>
                <a:latin typeface="Noto Sans Symbols"/>
                <a:ea typeface="Noto Sans Symbols"/>
                <a:cs typeface="Noto Sans Symbols"/>
                <a:sym typeface="Noto Sans Symbols"/>
              </a:rPr>
              <a:t></a:t>
            </a:r>
            <a:endParaRPr sz="1600">
              <a:latin typeface="Noto Sans Symbols"/>
              <a:ea typeface="Noto Sans Symbols"/>
              <a:cs typeface="Noto Sans Symbols"/>
              <a:sym typeface="Noto Sans Symbols"/>
            </a:endParaRPr>
          </a:p>
        </p:txBody>
      </p:sp>
      <p:sp>
        <p:nvSpPr>
          <p:cNvPr id="472" name="Google Shape;472;p51"/>
          <p:cNvSpPr txBox="1"/>
          <p:nvPr/>
        </p:nvSpPr>
        <p:spPr>
          <a:xfrm>
            <a:off x="1097280" y="1490979"/>
            <a:ext cx="9354000" cy="2263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Arial"/>
                <a:ea typeface="Arial"/>
                <a:cs typeface="Arial"/>
                <a:sym typeface="Arial"/>
              </a:rPr>
              <a:t>Identify </a:t>
            </a:r>
            <a:r>
              <a:rPr b="1" lang="en-US" sz="1800">
                <a:latin typeface="Arial"/>
                <a:ea typeface="Arial"/>
                <a:cs typeface="Arial"/>
                <a:sym typeface="Arial"/>
              </a:rPr>
              <a:t>root cause </a:t>
            </a:r>
            <a:r>
              <a:rPr lang="en-US" sz="1800">
                <a:latin typeface="Arial"/>
                <a:ea typeface="Arial"/>
                <a:cs typeface="Arial"/>
                <a:sym typeface="Arial"/>
              </a:rPr>
              <a:t>of an event to ensure it won’t happen again</a:t>
            </a:r>
            <a:endParaRPr sz="1800">
              <a:latin typeface="Arial"/>
              <a:ea typeface="Arial"/>
              <a:cs typeface="Arial"/>
              <a:sym typeface="Arial"/>
            </a:endParaRPr>
          </a:p>
          <a:p>
            <a:pPr indent="354330" lvl="0" marL="12700" marR="5080" rtl="0" algn="l">
              <a:lnSpc>
                <a:spcPct val="112222"/>
              </a:lnSpc>
              <a:spcBef>
                <a:spcPts val="1720"/>
              </a:spcBef>
              <a:spcAft>
                <a:spcPts val="0"/>
              </a:spcAft>
              <a:buNone/>
            </a:pPr>
            <a:r>
              <a:rPr lang="en-US" sz="1800">
                <a:latin typeface="Arial"/>
                <a:ea typeface="Arial"/>
                <a:cs typeface="Arial"/>
                <a:sym typeface="Arial"/>
              </a:rPr>
              <a:t>– Must understand the problem before you can be sure it won’t be  exploited again.</a:t>
            </a:r>
            <a:endParaRPr sz="1800">
              <a:latin typeface="Arial"/>
              <a:ea typeface="Arial"/>
              <a:cs typeface="Arial"/>
              <a:sym typeface="Arial"/>
            </a:endParaRPr>
          </a:p>
          <a:p>
            <a:pPr indent="-144780" lvl="0" marL="157480" marR="0" rtl="0" algn="l">
              <a:lnSpc>
                <a:spcPct val="100000"/>
              </a:lnSpc>
              <a:spcBef>
                <a:spcPts val="1500"/>
              </a:spcBef>
              <a:spcAft>
                <a:spcPts val="0"/>
              </a:spcAft>
              <a:buSzPts val="1800"/>
              <a:buFont typeface="Arial"/>
              <a:buChar char="•"/>
            </a:pPr>
            <a:r>
              <a:rPr lang="en-US" sz="1800">
                <a:latin typeface="Arial"/>
                <a:ea typeface="Arial"/>
                <a:cs typeface="Arial"/>
                <a:sym typeface="Arial"/>
              </a:rPr>
              <a:t>Who was </a:t>
            </a:r>
            <a:r>
              <a:rPr b="1" lang="en-US" sz="1800">
                <a:latin typeface="Arial"/>
                <a:ea typeface="Arial"/>
                <a:cs typeface="Arial"/>
                <a:sym typeface="Arial"/>
              </a:rPr>
              <a:t>responsible </a:t>
            </a:r>
            <a:r>
              <a:rPr lang="en-US" sz="1800">
                <a:latin typeface="Arial"/>
                <a:ea typeface="Arial"/>
                <a:cs typeface="Arial"/>
                <a:sym typeface="Arial"/>
              </a:rPr>
              <a:t>for the event?</a:t>
            </a:r>
            <a:endParaRPr sz="1800">
              <a:latin typeface="Arial"/>
              <a:ea typeface="Arial"/>
              <a:cs typeface="Arial"/>
              <a:sym typeface="Arial"/>
            </a:endParaRPr>
          </a:p>
          <a:p>
            <a:pPr indent="-144780" lvl="0" marL="157480" marR="0" rtl="0" algn="l">
              <a:lnSpc>
                <a:spcPct val="100000"/>
              </a:lnSpc>
              <a:spcBef>
                <a:spcPts val="1540"/>
              </a:spcBef>
              <a:spcAft>
                <a:spcPts val="0"/>
              </a:spcAft>
              <a:buSzPts val="1800"/>
              <a:buFont typeface="Arial"/>
              <a:buChar char="•"/>
            </a:pPr>
            <a:r>
              <a:rPr lang="en-US" sz="1800">
                <a:latin typeface="Arial"/>
                <a:ea typeface="Arial"/>
                <a:cs typeface="Arial"/>
                <a:sym typeface="Arial"/>
              </a:rPr>
              <a:t>Most computer crime cases are not </a:t>
            </a:r>
            <a:r>
              <a:rPr b="1" lang="en-US" sz="1800">
                <a:latin typeface="Arial"/>
                <a:ea typeface="Arial"/>
                <a:cs typeface="Arial"/>
                <a:sym typeface="Arial"/>
              </a:rPr>
              <a:t>prosecuted</a:t>
            </a:r>
            <a:endParaRPr sz="1800">
              <a:latin typeface="Arial"/>
              <a:ea typeface="Arial"/>
              <a:cs typeface="Arial"/>
              <a:sym typeface="Arial"/>
            </a:endParaRPr>
          </a:p>
          <a:p>
            <a:pPr indent="928368" lvl="0" marL="12700" marR="200025" rtl="0" algn="l">
              <a:lnSpc>
                <a:spcPct val="112222"/>
              </a:lnSpc>
              <a:spcBef>
                <a:spcPts val="1725"/>
              </a:spcBef>
              <a:spcAft>
                <a:spcPts val="0"/>
              </a:spcAft>
              <a:buNone/>
            </a:pPr>
            <a:r>
              <a:rPr lang="en-US" sz="1800">
                <a:latin typeface="Arial"/>
                <a:ea typeface="Arial"/>
                <a:cs typeface="Arial"/>
                <a:sym typeface="Arial"/>
              </a:rPr>
              <a:t>– Consider acceptability in court of law as our standard for  investigative practice.</a:t>
            </a:r>
            <a:endParaRPr sz="1800">
              <a:latin typeface="Arial"/>
              <a:ea typeface="Arial"/>
              <a:cs typeface="Arial"/>
              <a:sym typeface="Arial"/>
            </a:endParaRPr>
          </a:p>
        </p:txBody>
      </p:sp>
      <p:sp>
        <p:nvSpPr>
          <p:cNvPr id="473" name="Google Shape;473;p51"/>
          <p:cNvSpPr txBox="1"/>
          <p:nvPr/>
        </p:nvSpPr>
        <p:spPr>
          <a:xfrm>
            <a:off x="1097280" y="4353559"/>
            <a:ext cx="9655200" cy="1127100"/>
          </a:xfrm>
          <a:prstGeom prst="rect">
            <a:avLst/>
          </a:prstGeom>
          <a:noFill/>
          <a:ln>
            <a:noFill/>
          </a:ln>
        </p:spPr>
        <p:txBody>
          <a:bodyPr anchorCtr="0" anchor="t" bIns="0" lIns="0" spcFirstLastPara="1" rIns="0" wrap="square" tIns="36175">
            <a:spAutoFit/>
          </a:bodyPr>
          <a:lstStyle/>
          <a:p>
            <a:pPr indent="-928368" lvl="0" marL="941068" marR="5080" rtl="0" algn="l">
              <a:lnSpc>
                <a:spcPct val="112222"/>
              </a:lnSpc>
              <a:spcBef>
                <a:spcPts val="0"/>
              </a:spcBef>
              <a:spcAft>
                <a:spcPts val="0"/>
              </a:spcAft>
              <a:buSzPts val="1800"/>
              <a:buFont typeface="Arial"/>
              <a:buChar char="–"/>
            </a:pPr>
            <a:r>
              <a:rPr lang="en-US" sz="1800">
                <a:latin typeface="Arial"/>
                <a:ea typeface="Arial"/>
                <a:cs typeface="Arial"/>
                <a:sym typeface="Arial"/>
              </a:rPr>
              <a:t>Ultimate goal is to conduct investigation in a manner that will  stand up to legal scrutiny.</a:t>
            </a:r>
            <a:endParaRPr sz="1800">
              <a:latin typeface="Arial"/>
              <a:ea typeface="Arial"/>
              <a:cs typeface="Arial"/>
              <a:sym typeface="Arial"/>
            </a:endParaRPr>
          </a:p>
          <a:p>
            <a:pPr indent="-195580" lvl="0" marL="1136650" marR="0" rtl="0" algn="l">
              <a:lnSpc>
                <a:spcPct val="100000"/>
              </a:lnSpc>
              <a:spcBef>
                <a:spcPts val="1495"/>
              </a:spcBef>
              <a:spcAft>
                <a:spcPts val="0"/>
              </a:spcAft>
              <a:buSzPts val="1800"/>
              <a:buFont typeface="Arial"/>
              <a:buChar char="–"/>
            </a:pPr>
            <a:r>
              <a:rPr lang="en-US" sz="1800">
                <a:latin typeface="Arial"/>
                <a:ea typeface="Arial"/>
                <a:cs typeface="Arial"/>
                <a:sym typeface="Arial"/>
              </a:rPr>
              <a:t>Treat every case like a court case!</a:t>
            </a:r>
            <a:endParaRPr sz="1800">
              <a:latin typeface="Arial"/>
              <a:ea typeface="Arial"/>
              <a:cs typeface="Arial"/>
              <a:sym typeface="Arial"/>
            </a:endParaRPr>
          </a:p>
        </p:txBody>
      </p:sp>
      <p:sp>
        <p:nvSpPr>
          <p:cNvPr id="474" name="Google Shape;474;p51"/>
          <p:cNvSpPr txBox="1"/>
          <p:nvPr>
            <p:ph type="title"/>
          </p:nvPr>
        </p:nvSpPr>
        <p:spPr>
          <a:xfrm>
            <a:off x="474133" y="875029"/>
            <a:ext cx="68775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cyber forensics aims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59" name="Google Shape;259;p2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60" name="Google Shape;260;p2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nvSpPr>
        <p:spPr>
          <a:xfrm>
            <a:off x="1576492" y="2378709"/>
            <a:ext cx="3161700" cy="32451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Acquisition</a:t>
            </a:r>
            <a:endParaRPr sz="2800">
              <a:latin typeface="Arial"/>
              <a:ea typeface="Arial"/>
              <a:cs typeface="Arial"/>
              <a:sym typeface="Arial"/>
            </a:endParaRPr>
          </a:p>
          <a:p>
            <a:pPr indent="0" lvl="0" marL="38100" marR="0" rtl="0" algn="l">
              <a:lnSpc>
                <a:spcPct val="100000"/>
              </a:lnSpc>
              <a:spcBef>
                <a:spcPts val="229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Identification</a:t>
            </a:r>
            <a:endParaRPr sz="2800">
              <a:latin typeface="Arial"/>
              <a:ea typeface="Arial"/>
              <a:cs typeface="Arial"/>
              <a:sym typeface="Arial"/>
            </a:endParaRPr>
          </a:p>
          <a:p>
            <a:pPr indent="0" lvl="0" marL="38100" marR="0" rtl="0" algn="l">
              <a:lnSpc>
                <a:spcPct val="100000"/>
              </a:lnSpc>
              <a:spcBef>
                <a:spcPts val="229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Evaluation</a:t>
            </a:r>
            <a:endParaRPr sz="2800">
              <a:latin typeface="Arial"/>
              <a:ea typeface="Arial"/>
              <a:cs typeface="Arial"/>
              <a:sym typeface="Arial"/>
            </a:endParaRPr>
          </a:p>
          <a:p>
            <a:pPr indent="0" lvl="0" marL="38100" marR="0" rtl="0" algn="l">
              <a:lnSpc>
                <a:spcPct val="100000"/>
              </a:lnSpc>
              <a:spcBef>
                <a:spcPts val="2620"/>
              </a:spcBef>
              <a:spcAft>
                <a:spcPts val="0"/>
              </a:spcAft>
              <a:buNone/>
            </a:pPr>
            <a:r>
              <a:rPr baseline="30000" lang="en-US" sz="3750">
                <a:solidFill>
                  <a:srgbClr val="9DBDA8"/>
                </a:solidFill>
                <a:latin typeface="Noto Sans Symbols"/>
                <a:ea typeface="Noto Sans Symbols"/>
                <a:cs typeface="Noto Sans Symbols"/>
                <a:sym typeface="Noto Sans Symbols"/>
              </a:rPr>
              <a:t></a:t>
            </a:r>
            <a:r>
              <a:rPr lang="en-US" sz="2800">
                <a:latin typeface="Arial"/>
                <a:ea typeface="Arial"/>
                <a:cs typeface="Arial"/>
                <a:sym typeface="Arial"/>
              </a:rPr>
              <a:t>Presentation</a:t>
            </a:r>
            <a:endParaRPr sz="2800">
              <a:latin typeface="Arial"/>
              <a:ea typeface="Arial"/>
              <a:cs typeface="Arial"/>
              <a:sym typeface="Arial"/>
            </a:endParaRPr>
          </a:p>
        </p:txBody>
      </p:sp>
      <p:sp>
        <p:nvSpPr>
          <p:cNvPr id="480" name="Google Shape;480;p52"/>
          <p:cNvSpPr txBox="1"/>
          <p:nvPr>
            <p:ph type="title"/>
          </p:nvPr>
        </p:nvSpPr>
        <p:spPr>
          <a:xfrm>
            <a:off x="440267" y="1094740"/>
            <a:ext cx="98475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t>STEPS FOR COMPUTER FORENSICS:</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nvSpPr>
        <p:spPr>
          <a:xfrm>
            <a:off x="3235960" y="857250"/>
            <a:ext cx="7364400" cy="5116800"/>
          </a:xfrm>
          <a:prstGeom prst="rect">
            <a:avLst/>
          </a:prstGeom>
          <a:noFill/>
          <a:ln>
            <a:noFill/>
          </a:ln>
        </p:spPr>
        <p:txBody>
          <a:bodyPr anchorCtr="0" anchor="t" bIns="0" lIns="0" spcFirstLastPara="1" rIns="0" wrap="square" tIns="135875">
            <a:spAutoFit/>
          </a:bodyPr>
          <a:lstStyle/>
          <a:p>
            <a:pPr indent="-533400" lvl="0" marL="546100" marR="0" rtl="0" algn="l">
              <a:lnSpc>
                <a:spcPct val="100000"/>
              </a:lnSpc>
              <a:spcBef>
                <a:spcPts val="0"/>
              </a:spcBef>
              <a:spcAft>
                <a:spcPts val="0"/>
              </a:spcAft>
              <a:buSzPts val="1400"/>
              <a:buFont typeface="Arial"/>
              <a:buAutoNum type="arabicParenR"/>
            </a:pPr>
            <a:r>
              <a:rPr b="1" lang="en-US" sz="1400">
                <a:latin typeface="Arial"/>
                <a:ea typeface="Arial"/>
                <a:cs typeface="Arial"/>
                <a:sym typeface="Arial"/>
              </a:rPr>
              <a:t>Shut Down </a:t>
            </a:r>
            <a:r>
              <a:rPr lang="en-US" sz="1400">
                <a:latin typeface="Arial"/>
                <a:ea typeface="Arial"/>
                <a:cs typeface="Arial"/>
                <a:sym typeface="Arial"/>
              </a:rPr>
              <a:t>the Computer</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Document </a:t>
            </a:r>
            <a:r>
              <a:rPr lang="en-US" sz="1400">
                <a:latin typeface="Arial"/>
                <a:ea typeface="Arial"/>
                <a:cs typeface="Arial"/>
                <a:sym typeface="Arial"/>
              </a:rPr>
              <a:t>the Hardware Configuration of The System</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Transport the Computer System to A </a:t>
            </a:r>
            <a:r>
              <a:rPr b="1" lang="en-US" sz="1400">
                <a:latin typeface="Arial"/>
                <a:ea typeface="Arial"/>
                <a:cs typeface="Arial"/>
                <a:sym typeface="Arial"/>
              </a:rPr>
              <a:t>Secure Location</a:t>
            </a:r>
            <a:endParaRPr sz="1400">
              <a:latin typeface="Arial"/>
              <a:ea typeface="Arial"/>
              <a:cs typeface="Arial"/>
              <a:sym typeface="Arial"/>
            </a:endParaRPr>
          </a:p>
          <a:p>
            <a:pPr indent="-533400" lvl="0" marL="546100" marR="0" rtl="0" algn="l">
              <a:lnSpc>
                <a:spcPct val="100000"/>
              </a:lnSpc>
              <a:spcBef>
                <a:spcPts val="980"/>
              </a:spcBef>
              <a:spcAft>
                <a:spcPts val="0"/>
              </a:spcAft>
              <a:buSzPts val="1400"/>
              <a:buFont typeface="Arial"/>
              <a:buAutoNum type="arabicParenR"/>
            </a:pPr>
            <a:r>
              <a:rPr lang="en-US" sz="1400">
                <a:latin typeface="Arial"/>
                <a:ea typeface="Arial"/>
                <a:cs typeface="Arial"/>
                <a:sym typeface="Arial"/>
              </a:rPr>
              <a:t>Make Bit Stream </a:t>
            </a:r>
            <a:r>
              <a:rPr b="1" lang="en-US" sz="1400">
                <a:latin typeface="Arial"/>
                <a:ea typeface="Arial"/>
                <a:cs typeface="Arial"/>
                <a:sym typeface="Arial"/>
              </a:rPr>
              <a:t>Backups </a:t>
            </a:r>
            <a:r>
              <a:rPr lang="en-US" sz="1400">
                <a:latin typeface="Arial"/>
                <a:ea typeface="Arial"/>
                <a:cs typeface="Arial"/>
                <a:sym typeface="Arial"/>
              </a:rPr>
              <a:t>of Hard Disks and Floppy Disks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Mathematically </a:t>
            </a:r>
            <a:r>
              <a:rPr b="1" lang="en-US" sz="1400">
                <a:latin typeface="Arial"/>
                <a:ea typeface="Arial"/>
                <a:cs typeface="Arial"/>
                <a:sym typeface="Arial"/>
              </a:rPr>
              <a:t>Verify </a:t>
            </a:r>
            <a:r>
              <a:rPr lang="en-US" sz="1400">
                <a:latin typeface="Arial"/>
                <a:ea typeface="Arial"/>
                <a:cs typeface="Arial"/>
                <a:sym typeface="Arial"/>
              </a:rPr>
              <a:t>Data on All Storage Devices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Document the System </a:t>
            </a:r>
            <a:r>
              <a:rPr b="1" lang="en-US" sz="1400">
                <a:latin typeface="Arial"/>
                <a:ea typeface="Arial"/>
                <a:cs typeface="Arial"/>
                <a:sym typeface="Arial"/>
              </a:rPr>
              <a:t>Date and Time</a:t>
            </a:r>
            <a:endParaRPr sz="1400">
              <a:latin typeface="Arial"/>
              <a:ea typeface="Arial"/>
              <a:cs typeface="Arial"/>
              <a:sym typeface="Arial"/>
            </a:endParaRPr>
          </a:p>
          <a:p>
            <a:pPr indent="-559435" lvl="0" marL="571500" marR="0" rtl="0" algn="l">
              <a:lnSpc>
                <a:spcPct val="100000"/>
              </a:lnSpc>
              <a:spcBef>
                <a:spcPts val="980"/>
              </a:spcBef>
              <a:spcAft>
                <a:spcPts val="0"/>
              </a:spcAft>
              <a:buSzPts val="1400"/>
              <a:buFont typeface="Arial"/>
              <a:buAutoNum type="arabicParenR"/>
            </a:pPr>
            <a:r>
              <a:rPr lang="en-US" sz="1400">
                <a:latin typeface="Arial"/>
                <a:ea typeface="Arial"/>
                <a:cs typeface="Arial"/>
                <a:sym typeface="Arial"/>
              </a:rPr>
              <a:t>Make a List of </a:t>
            </a:r>
            <a:r>
              <a:rPr b="1" lang="en-US" sz="1400">
                <a:latin typeface="Arial"/>
                <a:ea typeface="Arial"/>
                <a:cs typeface="Arial"/>
                <a:sym typeface="Arial"/>
              </a:rPr>
              <a:t>Key Search Words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Evaluate </a:t>
            </a:r>
            <a:r>
              <a:rPr lang="en-US" sz="1400">
                <a:latin typeface="Arial"/>
                <a:ea typeface="Arial"/>
                <a:cs typeface="Arial"/>
                <a:sym typeface="Arial"/>
              </a:rPr>
              <a:t>the Windows Swap File</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Evaluate File Slack</a:t>
            </a:r>
            <a:endParaRPr sz="1400">
              <a:latin typeface="Arial"/>
              <a:ea typeface="Arial"/>
              <a:cs typeface="Arial"/>
              <a:sym typeface="Arial"/>
            </a:endParaRPr>
          </a:p>
          <a:p>
            <a:pPr indent="-533400" lvl="0" marL="546100" marR="0" rtl="0" algn="l">
              <a:lnSpc>
                <a:spcPct val="100000"/>
              </a:lnSpc>
              <a:spcBef>
                <a:spcPts val="980"/>
              </a:spcBef>
              <a:spcAft>
                <a:spcPts val="0"/>
              </a:spcAft>
              <a:buSzPts val="1400"/>
              <a:buFont typeface="Arial"/>
              <a:buAutoNum type="arabicParenR"/>
            </a:pPr>
            <a:r>
              <a:rPr lang="en-US" sz="1400">
                <a:latin typeface="Arial"/>
                <a:ea typeface="Arial"/>
                <a:cs typeface="Arial"/>
                <a:sym typeface="Arial"/>
              </a:rPr>
              <a:t>Evaluate Unallocated Space (Erased Files)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Search </a:t>
            </a:r>
            <a:r>
              <a:rPr lang="en-US" sz="1400">
                <a:latin typeface="Arial"/>
                <a:ea typeface="Arial"/>
                <a:cs typeface="Arial"/>
                <a:sym typeface="Arial"/>
              </a:rPr>
              <a:t>Files, File Slack and Unallocated Space for Key Words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Document File Names, Dates and Times</a:t>
            </a:r>
            <a:endParaRPr sz="1400">
              <a:latin typeface="Arial"/>
              <a:ea typeface="Arial"/>
              <a:cs typeface="Arial"/>
              <a:sym typeface="Arial"/>
            </a:endParaRPr>
          </a:p>
          <a:p>
            <a:pPr indent="-533400" lvl="0" marL="546100" marR="0" rtl="0" algn="l">
              <a:lnSpc>
                <a:spcPct val="100000"/>
              </a:lnSpc>
              <a:spcBef>
                <a:spcPts val="980"/>
              </a:spcBef>
              <a:spcAft>
                <a:spcPts val="0"/>
              </a:spcAft>
              <a:buSzPts val="1400"/>
              <a:buFont typeface="Arial"/>
              <a:buAutoNum type="arabicParenR"/>
            </a:pPr>
            <a:r>
              <a:rPr b="1" lang="en-US" sz="1400">
                <a:latin typeface="Arial"/>
                <a:ea typeface="Arial"/>
                <a:cs typeface="Arial"/>
                <a:sym typeface="Arial"/>
              </a:rPr>
              <a:t>Identify </a:t>
            </a:r>
            <a:r>
              <a:rPr lang="en-US" sz="1400">
                <a:latin typeface="Arial"/>
                <a:ea typeface="Arial"/>
                <a:cs typeface="Arial"/>
                <a:sym typeface="Arial"/>
              </a:rPr>
              <a:t>File, Program and Storage Anomalies</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b="1" lang="en-US" sz="1400">
                <a:latin typeface="Arial"/>
                <a:ea typeface="Arial"/>
                <a:cs typeface="Arial"/>
                <a:sym typeface="Arial"/>
              </a:rPr>
              <a:t>Evaluate </a:t>
            </a:r>
            <a:r>
              <a:rPr lang="en-US" sz="1400">
                <a:latin typeface="Arial"/>
                <a:ea typeface="Arial"/>
                <a:cs typeface="Arial"/>
                <a:sym typeface="Arial"/>
              </a:rPr>
              <a:t>Program Functionality</a:t>
            </a:r>
            <a:endParaRPr sz="1400">
              <a:latin typeface="Arial"/>
              <a:ea typeface="Arial"/>
              <a:cs typeface="Arial"/>
              <a:sym typeface="Arial"/>
            </a:endParaRPr>
          </a:p>
          <a:p>
            <a:pPr indent="-533400" lvl="0" marL="546100" marR="0" rtl="0" algn="l">
              <a:lnSpc>
                <a:spcPct val="100000"/>
              </a:lnSpc>
              <a:spcBef>
                <a:spcPts val="970"/>
              </a:spcBef>
              <a:spcAft>
                <a:spcPts val="0"/>
              </a:spcAft>
              <a:buSzPts val="1400"/>
              <a:buFont typeface="Arial"/>
              <a:buAutoNum type="arabicParenR"/>
            </a:pPr>
            <a:r>
              <a:rPr lang="en-US" sz="1400">
                <a:latin typeface="Arial"/>
                <a:ea typeface="Arial"/>
                <a:cs typeface="Arial"/>
                <a:sym typeface="Arial"/>
              </a:rPr>
              <a:t>Document Your </a:t>
            </a:r>
            <a:r>
              <a:rPr b="1" lang="en-US" sz="1400">
                <a:latin typeface="Arial"/>
                <a:ea typeface="Arial"/>
                <a:cs typeface="Arial"/>
                <a:sym typeface="Arial"/>
              </a:rPr>
              <a:t>Findings</a:t>
            </a:r>
            <a:endParaRPr sz="1400">
              <a:latin typeface="Arial"/>
              <a:ea typeface="Arial"/>
              <a:cs typeface="Arial"/>
              <a:sym typeface="Arial"/>
            </a:endParaRPr>
          </a:p>
        </p:txBody>
      </p:sp>
      <p:sp>
        <p:nvSpPr>
          <p:cNvPr id="486" name="Google Shape;486;p53"/>
          <p:cNvSpPr txBox="1"/>
          <p:nvPr/>
        </p:nvSpPr>
        <p:spPr>
          <a:xfrm>
            <a:off x="304800" y="2898140"/>
            <a:ext cx="2595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latin typeface="Times New Roman"/>
                <a:ea typeface="Times New Roman"/>
                <a:cs typeface="Times New Roman"/>
                <a:sym typeface="Times New Roman"/>
              </a:rPr>
              <a:t>METHEDOLOGY:</a:t>
            </a:r>
            <a:endParaRPr sz="18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idx="1" type="body"/>
          </p:nvPr>
        </p:nvSpPr>
        <p:spPr>
          <a:xfrm>
            <a:off x="1117600" y="1825625"/>
            <a:ext cx="14020800" cy="6625800"/>
          </a:xfrm>
          <a:prstGeom prst="rect">
            <a:avLst/>
          </a:prstGeom>
          <a:noFill/>
          <a:ln>
            <a:noFill/>
          </a:ln>
        </p:spPr>
        <p:txBody>
          <a:bodyPr anchorCtr="0" anchor="t" bIns="0" lIns="0" spcFirstLastPara="1" rIns="0" wrap="square" tIns="12700">
            <a:spAutoFit/>
          </a:bodyPr>
          <a:lstStyle/>
          <a:p>
            <a:pPr indent="0" lvl="0" marL="25400" marR="17780" rtl="0" algn="l">
              <a:lnSpc>
                <a:spcPct val="157800"/>
              </a:lnSpc>
              <a:spcBef>
                <a:spcPts val="0"/>
              </a:spcBef>
              <a:spcAft>
                <a:spcPts val="0"/>
              </a:spcAft>
              <a:buNone/>
            </a:pPr>
            <a:r>
              <a:rPr lang="en-US"/>
              <a:t>Forensics involves collection of evidences as an important part for investigation.  5 rules of evidences:</a:t>
            </a:r>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Admissible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Must be able to be used in court or elsewhere.</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Authentic</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Evidence relates to incident in relevant way.</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Complete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Exculpatory evidence for alternative suspects.</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Reliable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No question about authenticity &amp; veracity.</a:t>
            </a:r>
            <a:endParaRPr sz="1600">
              <a:latin typeface="Noto Sans Symbols"/>
              <a:ea typeface="Noto Sans Symbols"/>
              <a:cs typeface="Noto Sans Symbols"/>
              <a:sym typeface="Noto Sans Symbols"/>
            </a:endParaRPr>
          </a:p>
          <a:p>
            <a:pPr indent="0" lvl="0" marL="25400" rtl="0" algn="l">
              <a:lnSpc>
                <a:spcPct val="100000"/>
              </a:lnSpc>
              <a:spcBef>
                <a:spcPts val="1110"/>
              </a:spcBef>
              <a:spcAft>
                <a:spcPts val="0"/>
              </a:spcAft>
              <a:buNone/>
            </a:pPr>
            <a:r>
              <a:rPr b="1" lang="en-US" sz="1450">
                <a:solidFill>
                  <a:srgbClr val="9DBDA8"/>
                </a:solidFill>
                <a:latin typeface="Arial"/>
                <a:ea typeface="Arial"/>
                <a:cs typeface="Arial"/>
                <a:sym typeface="Arial"/>
              </a:rPr>
              <a:t>1)	</a:t>
            </a:r>
            <a:r>
              <a:rPr b="1" lang="en-US">
                <a:latin typeface="Arial"/>
                <a:ea typeface="Arial"/>
                <a:cs typeface="Arial"/>
                <a:sym typeface="Arial"/>
              </a:rPr>
              <a:t>Believable</a:t>
            </a:r>
            <a:endParaRPr sz="1450">
              <a:latin typeface="Arial"/>
              <a:ea typeface="Arial"/>
              <a:cs typeface="Arial"/>
              <a:sym typeface="Arial"/>
            </a:endParaRPr>
          </a:p>
          <a:p>
            <a:pPr indent="0" lvl="0" marL="686435" rtl="0" algn="l">
              <a:lnSpc>
                <a:spcPct val="100000"/>
              </a:lnSpc>
              <a:spcBef>
                <a:spcPts val="1110"/>
              </a:spcBef>
              <a:spcAft>
                <a:spcPts val="0"/>
              </a:spcAft>
              <a:buNone/>
            </a:pPr>
            <a:r>
              <a:rPr baseline="30000" lang="en-US" sz="2175">
                <a:solidFill>
                  <a:srgbClr val="9DBDA8"/>
                </a:solidFill>
                <a:latin typeface="Noto Sans Symbols"/>
                <a:ea typeface="Noto Sans Symbols"/>
                <a:cs typeface="Noto Sans Symbols"/>
                <a:sym typeface="Noto Sans Symbols"/>
              </a:rPr>
              <a:t></a:t>
            </a:r>
            <a:r>
              <a:rPr lang="en-US" sz="1600"/>
              <a:t>Clear, easy to understand, and believable by a jury.</a:t>
            </a:r>
            <a:endParaRPr sz="1600">
              <a:latin typeface="Noto Sans Symbols"/>
              <a:ea typeface="Noto Sans Symbols"/>
              <a:cs typeface="Noto Sans Symbols"/>
              <a:sym typeface="Noto Sans Symbols"/>
            </a:endParaRPr>
          </a:p>
        </p:txBody>
      </p:sp>
      <p:sp>
        <p:nvSpPr>
          <p:cNvPr id="492" name="Google Shape;492;p54"/>
          <p:cNvSpPr txBox="1"/>
          <p:nvPr>
            <p:ph type="title"/>
          </p:nvPr>
        </p:nvSpPr>
        <p:spPr>
          <a:xfrm>
            <a:off x="575733" y="853440"/>
            <a:ext cx="2922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EVIDENCES: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712892" y="1174750"/>
            <a:ext cx="4815900" cy="274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700"/>
              <a:t>TOP 10 LOCATION FOR EVIDENCE</a:t>
            </a:r>
            <a:endParaRPr sz="1700"/>
          </a:p>
        </p:txBody>
      </p:sp>
      <p:sp>
        <p:nvSpPr>
          <p:cNvPr id="498" name="Google Shape;498;p55"/>
          <p:cNvSpPr txBox="1"/>
          <p:nvPr/>
        </p:nvSpPr>
        <p:spPr>
          <a:xfrm>
            <a:off x="712892" y="1746250"/>
            <a:ext cx="7379700" cy="3415800"/>
          </a:xfrm>
          <a:prstGeom prst="rect">
            <a:avLst/>
          </a:prstGeom>
          <a:noFill/>
          <a:ln>
            <a:noFill/>
          </a:ln>
        </p:spPr>
        <p:txBody>
          <a:bodyPr anchorCtr="0" anchor="t" bIns="0" lIns="0" spcFirstLastPara="1" rIns="0" wrap="square" tIns="135875">
            <a:spAutoFit/>
          </a:bodyPr>
          <a:lstStyle/>
          <a:p>
            <a:pPr indent="-346709" lvl="0" marL="359410" marR="0" rtl="0" algn="l">
              <a:lnSpc>
                <a:spcPct val="100000"/>
              </a:lnSpc>
              <a:spcBef>
                <a:spcPts val="0"/>
              </a:spcBef>
              <a:spcAft>
                <a:spcPts val="0"/>
              </a:spcAft>
              <a:buClr>
                <a:srgbClr val="9DBDA8"/>
              </a:buClr>
              <a:buSzPts val="1250"/>
              <a:buFont typeface="Arial"/>
              <a:buAutoNum type="arabicParenR"/>
            </a:pPr>
            <a:r>
              <a:rPr lang="en-US" sz="1400">
                <a:latin typeface="Arial"/>
                <a:ea typeface="Arial"/>
                <a:cs typeface="Arial"/>
                <a:sym typeface="Arial"/>
              </a:rPr>
              <a:t>Internet History Files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Temporary Internet Files</a:t>
            </a:r>
            <a:endParaRPr sz="1400">
              <a:latin typeface="Arial"/>
              <a:ea typeface="Arial"/>
              <a:cs typeface="Arial"/>
              <a:sym typeface="Arial"/>
            </a:endParaRPr>
          </a:p>
          <a:p>
            <a:pPr indent="-346709" lvl="0" marL="359410" marR="0" rtl="0" algn="l">
              <a:lnSpc>
                <a:spcPct val="100000"/>
              </a:lnSpc>
              <a:spcBef>
                <a:spcPts val="980"/>
              </a:spcBef>
              <a:spcAft>
                <a:spcPts val="0"/>
              </a:spcAft>
              <a:buClr>
                <a:srgbClr val="9DBDA8"/>
              </a:buClr>
              <a:buSzPts val="1250"/>
              <a:buFont typeface="Arial"/>
              <a:buAutoNum type="arabicParenR"/>
            </a:pPr>
            <a:r>
              <a:rPr lang="en-US" sz="1400">
                <a:latin typeface="Arial"/>
                <a:ea typeface="Arial"/>
                <a:cs typeface="Arial"/>
                <a:sym typeface="Arial"/>
              </a:rPr>
              <a:t>Slack/Unallocated Space</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Buddy lists, personal chat room records, P2P, others saved areas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News groups/club lists/posting</a:t>
            </a:r>
            <a:endParaRPr sz="1400">
              <a:latin typeface="Arial"/>
              <a:ea typeface="Arial"/>
              <a:cs typeface="Arial"/>
              <a:sym typeface="Arial"/>
            </a:endParaRPr>
          </a:p>
          <a:p>
            <a:pPr indent="-346709" lvl="0" marL="359410" marR="0" rtl="0" algn="l">
              <a:lnSpc>
                <a:spcPct val="100000"/>
              </a:lnSpc>
              <a:spcBef>
                <a:spcPts val="980"/>
              </a:spcBef>
              <a:spcAft>
                <a:spcPts val="0"/>
              </a:spcAft>
              <a:buClr>
                <a:srgbClr val="9DBDA8"/>
              </a:buClr>
              <a:buSzPts val="1250"/>
              <a:buFont typeface="Arial"/>
              <a:buAutoNum type="arabicParenR"/>
            </a:pPr>
            <a:r>
              <a:rPr lang="en-US" sz="1400">
                <a:latin typeface="Arial"/>
                <a:ea typeface="Arial"/>
                <a:cs typeface="Arial"/>
                <a:sym typeface="Arial"/>
              </a:rPr>
              <a:t>Settings, folder structure, file names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File Storage Dates</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Software/Hardware added</a:t>
            </a:r>
            <a:endParaRPr sz="1400">
              <a:latin typeface="Arial"/>
              <a:ea typeface="Arial"/>
              <a:cs typeface="Arial"/>
              <a:sym typeface="Arial"/>
            </a:endParaRPr>
          </a:p>
          <a:p>
            <a:pPr indent="-346709" lvl="0" marL="359410" marR="0" rtl="0" algn="l">
              <a:lnSpc>
                <a:spcPct val="100000"/>
              </a:lnSpc>
              <a:spcBef>
                <a:spcPts val="980"/>
              </a:spcBef>
              <a:spcAft>
                <a:spcPts val="0"/>
              </a:spcAft>
              <a:buClr>
                <a:srgbClr val="9DBDA8"/>
              </a:buClr>
              <a:buSzPts val="1250"/>
              <a:buFont typeface="Arial"/>
              <a:buAutoNum type="arabicParenR"/>
            </a:pPr>
            <a:r>
              <a:rPr lang="en-US" sz="1400">
                <a:latin typeface="Arial"/>
                <a:ea typeface="Arial"/>
                <a:cs typeface="Arial"/>
                <a:sym typeface="Arial"/>
              </a:rPr>
              <a:t>File Sharing ability</a:t>
            </a:r>
            <a:endParaRPr sz="1400">
              <a:latin typeface="Arial"/>
              <a:ea typeface="Arial"/>
              <a:cs typeface="Arial"/>
              <a:sym typeface="Arial"/>
            </a:endParaRPr>
          </a:p>
          <a:p>
            <a:pPr indent="-346709" lvl="0" marL="359410" marR="0" rtl="0" algn="l">
              <a:lnSpc>
                <a:spcPct val="100000"/>
              </a:lnSpc>
              <a:spcBef>
                <a:spcPts val="970"/>
              </a:spcBef>
              <a:spcAft>
                <a:spcPts val="0"/>
              </a:spcAft>
              <a:buClr>
                <a:srgbClr val="9DBDA8"/>
              </a:buClr>
              <a:buSzPts val="1250"/>
              <a:buFont typeface="Arial"/>
              <a:buAutoNum type="arabicParenR"/>
            </a:pPr>
            <a:r>
              <a:rPr lang="en-US" sz="1400">
                <a:latin typeface="Arial"/>
                <a:ea typeface="Arial"/>
                <a:cs typeface="Arial"/>
                <a:sym typeface="Arial"/>
              </a:rPr>
              <a:t>E-mails</a:t>
            </a:r>
            <a:endParaRPr sz="14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txBox="1"/>
          <p:nvPr/>
        </p:nvSpPr>
        <p:spPr>
          <a:xfrm>
            <a:off x="626533" y="1812290"/>
            <a:ext cx="10670400" cy="3478800"/>
          </a:xfrm>
          <a:prstGeom prst="rect">
            <a:avLst/>
          </a:prstGeom>
          <a:noFill/>
          <a:ln>
            <a:noFill/>
          </a:ln>
        </p:spPr>
        <p:txBody>
          <a:bodyPr anchorCtr="0" anchor="t" bIns="0" lIns="0" spcFirstLastPara="1" rIns="0" wrap="square" tIns="12700">
            <a:spAutoFit/>
          </a:bodyPr>
          <a:lstStyle/>
          <a:p>
            <a:pPr indent="0" lvl="0" marL="101600" marR="0" rtl="0" algn="l">
              <a:lnSpc>
                <a:spcPct val="100000"/>
              </a:lnSpc>
              <a:spcBef>
                <a:spcPts val="0"/>
              </a:spcBef>
              <a:spcAft>
                <a:spcPts val="0"/>
              </a:spcAft>
              <a:buNone/>
            </a:pPr>
            <a:r>
              <a:rPr baseline="30000" lang="en-US" sz="2700">
                <a:solidFill>
                  <a:srgbClr val="9DBDA8"/>
                </a:solidFill>
                <a:latin typeface="Noto Sans Symbols"/>
                <a:ea typeface="Noto Sans Symbols"/>
                <a:cs typeface="Noto Sans Symbols"/>
                <a:sym typeface="Noto Sans Symbols"/>
              </a:rPr>
              <a:t> </a:t>
            </a:r>
            <a:r>
              <a:rPr lang="en-US" sz="2000">
                <a:latin typeface="Arial"/>
                <a:ea typeface="Arial"/>
                <a:cs typeface="Arial"/>
                <a:sym typeface="Arial"/>
              </a:rPr>
              <a:t>There are two types of computer data</a:t>
            </a:r>
            <a:endParaRPr sz="2000">
              <a:latin typeface="Arial"/>
              <a:ea typeface="Arial"/>
              <a:cs typeface="Arial"/>
              <a:sym typeface="Arial"/>
            </a:endParaRPr>
          </a:p>
          <a:p>
            <a:pPr indent="-346710" lvl="0" marL="448308" marR="0" rtl="0" algn="l">
              <a:lnSpc>
                <a:spcPct val="100000"/>
              </a:lnSpc>
              <a:spcBef>
                <a:spcPts val="1870"/>
              </a:spcBef>
              <a:spcAft>
                <a:spcPts val="0"/>
              </a:spcAft>
              <a:buClr>
                <a:srgbClr val="9DBDA8"/>
              </a:buClr>
              <a:buSzPts val="1800"/>
              <a:buFont typeface="Arial"/>
              <a:buAutoNum type="arabicPeriod"/>
            </a:pPr>
            <a:r>
              <a:rPr lang="en-US" sz="2000">
                <a:latin typeface="Arial"/>
                <a:ea typeface="Arial"/>
                <a:cs typeface="Arial"/>
                <a:sym typeface="Arial"/>
              </a:rPr>
              <a:t>Persistent data</a:t>
            </a:r>
            <a:endParaRPr sz="2000">
              <a:latin typeface="Arial"/>
              <a:ea typeface="Arial"/>
              <a:cs typeface="Arial"/>
              <a:sym typeface="Arial"/>
            </a:endParaRPr>
          </a:p>
          <a:p>
            <a:pPr indent="-346710" lvl="0" marL="448308" marR="0" rtl="0" algn="l">
              <a:lnSpc>
                <a:spcPct val="100000"/>
              </a:lnSpc>
              <a:spcBef>
                <a:spcPts val="1880"/>
              </a:spcBef>
              <a:spcAft>
                <a:spcPts val="0"/>
              </a:spcAft>
              <a:buClr>
                <a:srgbClr val="9DBDA8"/>
              </a:buClr>
              <a:buSzPts val="1800"/>
              <a:buFont typeface="Arial"/>
              <a:buAutoNum type="arabicPeriod"/>
            </a:pPr>
            <a:r>
              <a:rPr lang="en-US" sz="2000">
                <a:latin typeface="Arial"/>
                <a:ea typeface="Arial"/>
                <a:cs typeface="Arial"/>
                <a:sym typeface="Arial"/>
              </a:rPr>
              <a:t>Volatile data</a:t>
            </a:r>
            <a:endParaRPr sz="2000">
              <a:latin typeface="Arial"/>
              <a:ea typeface="Arial"/>
              <a:cs typeface="Arial"/>
              <a:sym typeface="Arial"/>
            </a:endParaRPr>
          </a:p>
          <a:p>
            <a:pPr indent="-346710" lvl="0" marL="448308" marR="0" rtl="0" algn="l">
              <a:lnSpc>
                <a:spcPct val="100000"/>
              </a:lnSpc>
              <a:spcBef>
                <a:spcPts val="1870"/>
              </a:spcBef>
              <a:spcAft>
                <a:spcPts val="0"/>
              </a:spcAft>
              <a:buClr>
                <a:srgbClr val="9DBDA8"/>
              </a:buClr>
              <a:buSzPts val="1800"/>
              <a:buFont typeface="Noto Sans Symbols"/>
              <a:buChar char=""/>
            </a:pPr>
            <a:r>
              <a:rPr lang="en-US" sz="2000">
                <a:latin typeface="Arial"/>
                <a:ea typeface="Arial"/>
                <a:cs typeface="Arial"/>
                <a:sym typeface="Arial"/>
              </a:rPr>
              <a:t>There are different tools used to collect data</a:t>
            </a:r>
            <a:endParaRPr sz="2000">
              <a:latin typeface="Arial"/>
              <a:ea typeface="Arial"/>
              <a:cs typeface="Arial"/>
              <a:sym typeface="Arial"/>
            </a:endParaRPr>
          </a:p>
          <a:p>
            <a:pPr indent="-346710" lvl="0" marL="448308" marR="55880" rtl="0" algn="l">
              <a:lnSpc>
                <a:spcPct val="100000"/>
              </a:lnSpc>
              <a:spcBef>
                <a:spcPts val="1880"/>
              </a:spcBef>
              <a:spcAft>
                <a:spcPts val="0"/>
              </a:spcAft>
              <a:buClr>
                <a:srgbClr val="9DBDA8"/>
              </a:buClr>
              <a:buSzPts val="1800"/>
              <a:buFont typeface="Noto Sans Symbols"/>
              <a:buChar char=""/>
            </a:pPr>
            <a:r>
              <a:rPr lang="en-US" sz="2000">
                <a:latin typeface="Arial"/>
                <a:ea typeface="Arial"/>
                <a:cs typeface="Arial"/>
                <a:sym typeface="Arial"/>
              </a:rPr>
              <a:t>An essential toolkit should contain-backup, authentication,  decryption, disk editing, log file auditing, IP tracking, data recovery,  and file examination.</a:t>
            </a:r>
            <a:endParaRPr sz="2000">
              <a:latin typeface="Arial"/>
              <a:ea typeface="Arial"/>
              <a:cs typeface="Arial"/>
              <a:sym typeface="Arial"/>
            </a:endParaRPr>
          </a:p>
          <a:p>
            <a:pPr indent="-346710" lvl="0" marL="448308" marR="0" rtl="0" algn="l">
              <a:lnSpc>
                <a:spcPct val="100000"/>
              </a:lnSpc>
              <a:spcBef>
                <a:spcPts val="1880"/>
              </a:spcBef>
              <a:spcAft>
                <a:spcPts val="0"/>
              </a:spcAft>
              <a:buClr>
                <a:srgbClr val="9DBDA8"/>
              </a:buClr>
              <a:buSzPts val="1800"/>
              <a:buFont typeface="Noto Sans Symbols"/>
              <a:buChar char=""/>
            </a:pPr>
            <a:r>
              <a:rPr lang="en-US" sz="2000">
                <a:latin typeface="Arial"/>
                <a:ea typeface="Arial"/>
                <a:cs typeface="Arial"/>
                <a:sym typeface="Arial"/>
              </a:rPr>
              <a:t>Tools used depend on what data has to be analyzed</a:t>
            </a:r>
            <a:endParaRPr sz="2000">
              <a:latin typeface="Arial"/>
              <a:ea typeface="Arial"/>
              <a:cs typeface="Arial"/>
              <a:sym typeface="Arial"/>
            </a:endParaRPr>
          </a:p>
        </p:txBody>
      </p:sp>
      <p:sp>
        <p:nvSpPr>
          <p:cNvPr id="504" name="Google Shape;504;p56"/>
          <p:cNvSpPr txBox="1"/>
          <p:nvPr>
            <p:ph type="title"/>
          </p:nvPr>
        </p:nvSpPr>
        <p:spPr>
          <a:xfrm>
            <a:off x="592667" y="993140"/>
            <a:ext cx="6018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TOOLS AND TECHNIQUES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7"/>
          <p:cNvSpPr txBox="1"/>
          <p:nvPr/>
        </p:nvSpPr>
        <p:spPr>
          <a:xfrm>
            <a:off x="650240" y="1832609"/>
            <a:ext cx="3198900" cy="3671100"/>
          </a:xfrm>
          <a:prstGeom prst="rect">
            <a:avLst/>
          </a:prstGeom>
          <a:noFill/>
          <a:ln>
            <a:noFill/>
          </a:ln>
        </p:spPr>
        <p:txBody>
          <a:bodyPr anchorCtr="0" anchor="t" bIns="0" lIns="0" spcFirstLastPara="1" rIns="0" wrap="square" tIns="12700">
            <a:spAutoFit/>
          </a:bodyPr>
          <a:lstStyle/>
          <a:p>
            <a:pPr indent="-347979" lvl="0" marL="373380" marR="0" rtl="0" algn="l">
              <a:lnSpc>
                <a:spcPct val="100000"/>
              </a:lnSpc>
              <a:spcBef>
                <a:spcPts val="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Drivespy</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Encase</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Forensic tool kit</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I Look</a:t>
            </a:r>
            <a:endParaRPr sz="2400">
              <a:latin typeface="Times New Roman"/>
              <a:ea typeface="Times New Roman"/>
              <a:cs typeface="Times New Roman"/>
              <a:sym typeface="Times New Roman"/>
            </a:endParaRPr>
          </a:p>
          <a:p>
            <a:pPr indent="-347979" lvl="0" marL="373380" marR="0" rtl="0" algn="l">
              <a:lnSpc>
                <a:spcPct val="100000"/>
              </a:lnSpc>
              <a:spcBef>
                <a:spcPts val="225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Norton utilies</a:t>
            </a:r>
            <a:endParaRPr sz="2400">
              <a:latin typeface="Times New Roman"/>
              <a:ea typeface="Times New Roman"/>
              <a:cs typeface="Times New Roman"/>
              <a:sym typeface="Times New Roman"/>
            </a:endParaRPr>
          </a:p>
          <a:p>
            <a:pPr indent="-347979" lvl="0" marL="373380" marR="0" rtl="0" algn="l">
              <a:lnSpc>
                <a:spcPct val="100000"/>
              </a:lnSpc>
              <a:spcBef>
                <a:spcPts val="2240"/>
              </a:spcBef>
              <a:spcAft>
                <a:spcPts val="0"/>
              </a:spcAft>
              <a:buClr>
                <a:srgbClr val="9DBDA8"/>
              </a:buClr>
              <a:buSzPts val="2150"/>
              <a:buFont typeface="Noto Sans Symbols"/>
              <a:buChar char=""/>
            </a:pPr>
            <a:r>
              <a:rPr lang="en-US" sz="2400">
                <a:latin typeface="Times New Roman"/>
                <a:ea typeface="Times New Roman"/>
                <a:cs typeface="Times New Roman"/>
                <a:sym typeface="Times New Roman"/>
              </a:rPr>
              <a:t>Xways</a:t>
            </a:r>
            <a:endParaRPr sz="2400">
              <a:latin typeface="Times New Roman"/>
              <a:ea typeface="Times New Roman"/>
              <a:cs typeface="Times New Roman"/>
              <a:sym typeface="Times New Roman"/>
            </a:endParaRPr>
          </a:p>
        </p:txBody>
      </p:sp>
      <p:sp>
        <p:nvSpPr>
          <p:cNvPr id="510" name="Google Shape;510;p57"/>
          <p:cNvSpPr txBox="1"/>
          <p:nvPr>
            <p:ph type="title"/>
          </p:nvPr>
        </p:nvSpPr>
        <p:spPr>
          <a:xfrm>
            <a:off x="541867" y="1064259"/>
            <a:ext cx="6459300" cy="674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00">
                <a:latin typeface="Times New Roman"/>
                <a:ea typeface="Times New Roman"/>
                <a:cs typeface="Times New Roman"/>
                <a:sym typeface="Times New Roman"/>
              </a:rPr>
              <a:t>Some common	tools:</a:t>
            </a:r>
            <a:endParaRPr sz="43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nvSpPr>
        <p:spPr>
          <a:xfrm>
            <a:off x="662092" y="2272029"/>
            <a:ext cx="5202000" cy="27564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Cross Drive Analysis</a:t>
            </a:r>
            <a:endParaRPr sz="3200">
              <a:latin typeface="Times New Roman"/>
              <a:ea typeface="Times New Roman"/>
              <a:cs typeface="Times New Roman"/>
              <a:sym typeface="Times New Roman"/>
            </a:endParaRPr>
          </a:p>
          <a:p>
            <a:pPr indent="0" lvl="0" marL="38100" marR="0" rtl="0" algn="l">
              <a:lnSpc>
                <a:spcPct val="100000"/>
              </a:lnSpc>
              <a:spcBef>
                <a:spcPts val="300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Deleted files analysis</a:t>
            </a:r>
            <a:endParaRPr sz="3200">
              <a:latin typeface="Times New Roman"/>
              <a:ea typeface="Times New Roman"/>
              <a:cs typeface="Times New Roman"/>
              <a:sym typeface="Times New Roman"/>
            </a:endParaRPr>
          </a:p>
          <a:p>
            <a:pPr indent="0" lvl="0" marL="38100" marR="0" rtl="0" algn="l">
              <a:lnSpc>
                <a:spcPct val="100000"/>
              </a:lnSpc>
              <a:spcBef>
                <a:spcPts val="3000"/>
              </a:spcBef>
              <a:spcAft>
                <a:spcPts val="0"/>
              </a:spcAft>
              <a:buNone/>
            </a:pPr>
            <a:r>
              <a:rPr baseline="30000" lang="en-US" sz="4275">
                <a:solidFill>
                  <a:srgbClr val="9DBDA8"/>
                </a:solidFill>
                <a:latin typeface="Noto Sans Symbols"/>
                <a:ea typeface="Noto Sans Symbols"/>
                <a:cs typeface="Noto Sans Symbols"/>
                <a:sym typeface="Noto Sans Symbols"/>
              </a:rPr>
              <a:t></a:t>
            </a:r>
            <a:r>
              <a:rPr lang="en-US" sz="3200">
                <a:latin typeface="Times New Roman"/>
                <a:ea typeface="Times New Roman"/>
                <a:cs typeface="Times New Roman"/>
                <a:sym typeface="Times New Roman"/>
              </a:rPr>
              <a:t>Live analysis</a:t>
            </a:r>
            <a:endParaRPr sz="3200">
              <a:latin typeface="Times New Roman"/>
              <a:ea typeface="Times New Roman"/>
              <a:cs typeface="Times New Roman"/>
              <a:sym typeface="Times New Roman"/>
            </a:endParaRPr>
          </a:p>
        </p:txBody>
      </p:sp>
      <p:sp>
        <p:nvSpPr>
          <p:cNvPr id="516" name="Google Shape;516;p58"/>
          <p:cNvSpPr txBox="1"/>
          <p:nvPr>
            <p:ph type="title"/>
          </p:nvPr>
        </p:nvSpPr>
        <p:spPr>
          <a:xfrm>
            <a:off x="541879" y="1005850"/>
            <a:ext cx="48558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Times New Roman"/>
                <a:ea typeface="Times New Roman"/>
                <a:cs typeface="Times New Roman"/>
                <a:sym typeface="Times New Roman"/>
              </a:rPr>
              <a:t>TECHNIQUES: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txBox="1"/>
          <p:nvPr/>
        </p:nvSpPr>
        <p:spPr>
          <a:xfrm>
            <a:off x="695959" y="1438909"/>
            <a:ext cx="10065900" cy="1155600"/>
          </a:xfrm>
          <a:prstGeom prst="rect">
            <a:avLst/>
          </a:prstGeom>
          <a:noFill/>
          <a:ln>
            <a:noFill/>
          </a:ln>
        </p:spPr>
        <p:txBody>
          <a:bodyPr anchorCtr="0" anchor="t" bIns="0" lIns="0" spcFirstLastPara="1" rIns="0" wrap="square" tIns="80000">
            <a:spAutoFit/>
          </a:bodyPr>
          <a:lstStyle/>
          <a:p>
            <a:pPr indent="-346709" lvl="0" marL="372110" marR="434975" rtl="0" algn="l">
              <a:lnSpc>
                <a:spcPct val="79900"/>
              </a:lnSpc>
              <a:spcBef>
                <a:spcPts val="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It may happen in some cases that the </a:t>
            </a:r>
            <a:r>
              <a:rPr b="1" lang="en-US" sz="2200">
                <a:latin typeface="Times New Roman"/>
                <a:ea typeface="Times New Roman"/>
                <a:cs typeface="Times New Roman"/>
                <a:sym typeface="Times New Roman"/>
              </a:rPr>
              <a:t>privacy </a:t>
            </a:r>
            <a:r>
              <a:rPr lang="en-US" sz="2200">
                <a:latin typeface="Times New Roman"/>
                <a:ea typeface="Times New Roman"/>
                <a:cs typeface="Times New Roman"/>
                <a:sym typeface="Times New Roman"/>
              </a:rPr>
              <a:t>of the client is  compromised.</a:t>
            </a:r>
            <a:endParaRPr sz="2200">
              <a:latin typeface="Times New Roman"/>
              <a:ea typeface="Times New Roman"/>
              <a:cs typeface="Times New Roman"/>
              <a:sym typeface="Times New Roman"/>
            </a:endParaRPr>
          </a:p>
          <a:p>
            <a:pPr indent="-346709" lvl="0" marL="372110" marR="17780" rtl="0" algn="l">
              <a:lnSpc>
                <a:spcPct val="79900"/>
              </a:lnSpc>
              <a:spcBef>
                <a:spcPts val="205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There are also the chances of introduction of some </a:t>
            </a:r>
            <a:r>
              <a:rPr b="1" lang="en-US" sz="2200">
                <a:latin typeface="Times New Roman"/>
                <a:ea typeface="Times New Roman"/>
                <a:cs typeface="Times New Roman"/>
                <a:sym typeface="Times New Roman"/>
              </a:rPr>
              <a:t>malicious  programs </a:t>
            </a:r>
            <a:r>
              <a:rPr lang="en-US" sz="2200">
                <a:latin typeface="Times New Roman"/>
                <a:ea typeface="Times New Roman"/>
                <a:cs typeface="Times New Roman"/>
                <a:sym typeface="Times New Roman"/>
              </a:rPr>
              <a:t>in the computer system that may corrupt the data at a  later stage of time.</a:t>
            </a:r>
            <a:endParaRPr sz="2200">
              <a:latin typeface="Times New Roman"/>
              <a:ea typeface="Times New Roman"/>
              <a:cs typeface="Times New Roman"/>
              <a:sym typeface="Times New Roman"/>
            </a:endParaRPr>
          </a:p>
        </p:txBody>
      </p:sp>
      <p:sp>
        <p:nvSpPr>
          <p:cNvPr id="522" name="Google Shape;522;p59"/>
          <p:cNvSpPr txBox="1"/>
          <p:nvPr/>
        </p:nvSpPr>
        <p:spPr>
          <a:xfrm>
            <a:off x="712892" y="3291840"/>
            <a:ext cx="345600" cy="316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950">
                <a:solidFill>
                  <a:srgbClr val="9DBDA8"/>
                </a:solidFill>
                <a:latin typeface="Noto Sans Symbols"/>
                <a:ea typeface="Noto Sans Symbols"/>
                <a:cs typeface="Noto Sans Symbols"/>
                <a:sym typeface="Noto Sans Symbols"/>
              </a:rPr>
              <a:t></a:t>
            </a:r>
            <a:endParaRPr sz="1950">
              <a:latin typeface="Noto Sans Symbols"/>
              <a:ea typeface="Noto Sans Symbols"/>
              <a:cs typeface="Noto Sans Symbols"/>
              <a:sym typeface="Noto Sans Symbols"/>
            </a:endParaRPr>
          </a:p>
        </p:txBody>
      </p:sp>
      <p:sp>
        <p:nvSpPr>
          <p:cNvPr id="523" name="Google Shape;523;p59"/>
          <p:cNvSpPr txBox="1"/>
          <p:nvPr/>
        </p:nvSpPr>
        <p:spPr>
          <a:xfrm>
            <a:off x="1175173" y="3300729"/>
            <a:ext cx="9755100" cy="621900"/>
          </a:xfrm>
          <a:prstGeom prst="rect">
            <a:avLst/>
          </a:prstGeom>
          <a:noFill/>
          <a:ln>
            <a:noFill/>
          </a:ln>
        </p:spPr>
        <p:txBody>
          <a:bodyPr anchorCtr="0" anchor="t" bIns="0" lIns="0" spcFirstLastPara="1" rIns="0" wrap="square" tIns="80000">
            <a:spAutoFit/>
          </a:bodyPr>
          <a:lstStyle/>
          <a:p>
            <a:pPr indent="71120" lvl="0" marL="12700" marR="5080" rtl="0" algn="l">
              <a:lnSpc>
                <a:spcPct val="79900"/>
              </a:lnSpc>
              <a:spcBef>
                <a:spcPts val="0"/>
              </a:spcBef>
              <a:spcAft>
                <a:spcPts val="0"/>
              </a:spcAft>
              <a:buNone/>
            </a:pPr>
            <a:r>
              <a:rPr lang="en-US" sz="2200">
                <a:latin typeface="Times New Roman"/>
                <a:ea typeface="Times New Roman"/>
                <a:cs typeface="Times New Roman"/>
                <a:sym typeface="Times New Roman"/>
              </a:rPr>
              <a:t>It is also possible that the data is in </a:t>
            </a:r>
            <a:r>
              <a:rPr b="1" lang="en-US" sz="2200">
                <a:latin typeface="Times New Roman"/>
                <a:ea typeface="Times New Roman"/>
                <a:cs typeface="Times New Roman"/>
                <a:sym typeface="Times New Roman"/>
              </a:rPr>
              <a:t>dispute </a:t>
            </a:r>
            <a:r>
              <a:rPr lang="en-US" sz="2200">
                <a:latin typeface="Times New Roman"/>
                <a:ea typeface="Times New Roman"/>
                <a:cs typeface="Times New Roman"/>
                <a:sym typeface="Times New Roman"/>
              </a:rPr>
              <a:t>and neither of the  disputing parties can use the data. Due to this reason the business  operations may also be affected.</a:t>
            </a:r>
            <a:endParaRPr sz="2200">
              <a:latin typeface="Times New Roman"/>
              <a:ea typeface="Times New Roman"/>
              <a:cs typeface="Times New Roman"/>
              <a:sym typeface="Times New Roman"/>
            </a:endParaRPr>
          </a:p>
        </p:txBody>
      </p:sp>
      <p:sp>
        <p:nvSpPr>
          <p:cNvPr id="524" name="Google Shape;524;p59"/>
          <p:cNvSpPr txBox="1"/>
          <p:nvPr/>
        </p:nvSpPr>
        <p:spPr>
          <a:xfrm>
            <a:off x="679025" y="4171950"/>
            <a:ext cx="10656000" cy="1082400"/>
          </a:xfrm>
          <a:prstGeom prst="rect">
            <a:avLst/>
          </a:prstGeom>
          <a:noFill/>
          <a:ln>
            <a:noFill/>
          </a:ln>
        </p:spPr>
        <p:txBody>
          <a:bodyPr anchorCtr="0" anchor="t" bIns="0" lIns="0" spcFirstLastPara="1" rIns="0" wrap="square" tIns="207000">
            <a:spAutoFit/>
          </a:bodyPr>
          <a:lstStyle/>
          <a:p>
            <a:pPr indent="-346709" lvl="0" marL="384810" marR="0" rtl="0" algn="l">
              <a:lnSpc>
                <a:spcPct val="100000"/>
              </a:lnSpc>
              <a:spcBef>
                <a:spcPts val="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Producing electronic records &amp; preserving them is extremely </a:t>
            </a:r>
            <a:r>
              <a:rPr b="1" lang="en-US" sz="2200">
                <a:latin typeface="Times New Roman"/>
                <a:ea typeface="Times New Roman"/>
                <a:cs typeface="Times New Roman"/>
                <a:sym typeface="Times New Roman"/>
              </a:rPr>
              <a:t>costly</a:t>
            </a:r>
            <a:endParaRPr sz="2200">
              <a:latin typeface="Times New Roman"/>
              <a:ea typeface="Times New Roman"/>
              <a:cs typeface="Times New Roman"/>
              <a:sym typeface="Times New Roman"/>
            </a:endParaRPr>
          </a:p>
          <a:p>
            <a:pPr indent="-346709" lvl="0" marL="384810" marR="103504" rtl="0" algn="l">
              <a:lnSpc>
                <a:spcPct val="79900"/>
              </a:lnSpc>
              <a:spcBef>
                <a:spcPts val="2060"/>
              </a:spcBef>
              <a:spcAft>
                <a:spcPts val="0"/>
              </a:spcAft>
              <a:buClr>
                <a:srgbClr val="9DBDA8"/>
              </a:buClr>
              <a:buSzPts val="1950"/>
              <a:buFont typeface="Noto Sans Symbols"/>
              <a:buChar char=""/>
            </a:pPr>
            <a:r>
              <a:rPr lang="en-US" sz="2200">
                <a:latin typeface="Times New Roman"/>
                <a:ea typeface="Times New Roman"/>
                <a:cs typeface="Times New Roman"/>
                <a:sym typeface="Times New Roman"/>
              </a:rPr>
              <a:t>Legal practitioners must have </a:t>
            </a:r>
            <a:r>
              <a:rPr b="1" lang="en-US" sz="2200">
                <a:latin typeface="Times New Roman"/>
                <a:ea typeface="Times New Roman"/>
                <a:cs typeface="Times New Roman"/>
                <a:sym typeface="Times New Roman"/>
              </a:rPr>
              <a:t>extensive computer knowledge </a:t>
            </a:r>
            <a:r>
              <a:rPr lang="en-US" sz="2200">
                <a:latin typeface="Times New Roman"/>
                <a:ea typeface="Times New Roman"/>
                <a:cs typeface="Times New Roman"/>
                <a:sym typeface="Times New Roman"/>
              </a:rPr>
              <a:t>and  vice versa</a:t>
            </a:r>
            <a:endParaRPr sz="2200">
              <a:latin typeface="Times New Roman"/>
              <a:ea typeface="Times New Roman"/>
              <a:cs typeface="Times New Roman"/>
              <a:sym typeface="Times New Roman"/>
            </a:endParaRPr>
          </a:p>
        </p:txBody>
      </p:sp>
      <p:sp>
        <p:nvSpPr>
          <p:cNvPr id="525" name="Google Shape;525;p59"/>
          <p:cNvSpPr txBox="1"/>
          <p:nvPr>
            <p:ph type="title"/>
          </p:nvPr>
        </p:nvSpPr>
        <p:spPr>
          <a:xfrm>
            <a:off x="592667" y="828040"/>
            <a:ext cx="40587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DISADVANTAGES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32" name="Google Shape;532;p60"/>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33" name="Google Shape;533;p6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40" name="Google Shape;540;p6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41" name="Google Shape;541;p6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7" name="Google Shape;267;p26"/>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68" name="Google Shape;268;p2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9" name="Google Shape;269;p26"/>
          <p:cNvPicPr preferRelativeResize="0"/>
          <p:nvPr/>
        </p:nvPicPr>
        <p:blipFill rotWithShape="1">
          <a:blip r:embed="rId3">
            <a:alphaModFix/>
          </a:blip>
          <a:srcRect b="18074" l="11965" r="12064" t="15909"/>
          <a:stretch/>
        </p:blipFill>
        <p:spPr>
          <a:xfrm>
            <a:off x="857750" y="1505930"/>
            <a:ext cx="9854618" cy="53520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48" name="Google Shape;548;p6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49" name="Google Shape;549;p6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56" name="Google Shape;556;p6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57" name="Google Shape;557;p6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64" name="Google Shape;564;p6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65" name="Google Shape;565;p6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Forensic science</a:t>
            </a:r>
            <a:endParaRPr/>
          </a:p>
        </p:txBody>
      </p:sp>
      <p:sp>
        <p:nvSpPr>
          <p:cNvPr id="572" name="Google Shape;572;p6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computer forensic science, computer forensics, and digital forensics may be defined as the methodological, scientific, and legally sound process of examining computer media and networks for the identification, extraction, authentication, examination, interpretation, preservation, and analysis of evidence.</a:t>
            </a:r>
            <a:endParaRPr/>
          </a:p>
        </p:txBody>
      </p:sp>
      <p:sp>
        <p:nvSpPr>
          <p:cNvPr id="573" name="Google Shape;573;p6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Helvetica Neue"/>
              <a:buNone/>
            </a:pPr>
            <a:r>
              <a:rPr lang="en-US"/>
              <a:t>Traditional Problems Associated with Computer Crime </a:t>
            </a:r>
            <a:endParaRPr/>
          </a:p>
        </p:txBody>
      </p:sp>
      <p:sp>
        <p:nvSpPr>
          <p:cNvPr id="579" name="Google Shape;579;p6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1000"/>
              </a:spcBef>
              <a:spcAft>
                <a:spcPts val="0"/>
              </a:spcAft>
              <a:buClr>
                <a:schemeClr val="dk1"/>
              </a:buClr>
              <a:buSzPts val="1800"/>
              <a:buNone/>
            </a:pPr>
            <a:r>
              <a:rPr lang="en-US"/>
              <a:t>Physicality and Jurisdictional Concerns</a:t>
            </a:r>
            <a:endParaRPr/>
          </a:p>
          <a:p>
            <a:pPr indent="-114300" lvl="0" marL="228600" rtl="0" algn="l">
              <a:lnSpc>
                <a:spcPct val="90000"/>
              </a:lnSpc>
              <a:spcBef>
                <a:spcPts val="1000"/>
              </a:spcBef>
              <a:spcAft>
                <a:spcPts val="0"/>
              </a:spcAft>
              <a:buClr>
                <a:schemeClr val="dk1"/>
              </a:buClr>
              <a:buSzPts val="1800"/>
              <a:buNone/>
            </a:pPr>
            <a:r>
              <a:rPr lang="en-US"/>
              <a:t>Perceived Insignificance, Stereotypes, and Incompetence</a:t>
            </a:r>
            <a:endParaRPr/>
          </a:p>
          <a:p>
            <a:pPr indent="-114300" lvl="0" marL="228600" rtl="0" algn="l">
              <a:lnSpc>
                <a:spcPct val="90000"/>
              </a:lnSpc>
              <a:spcBef>
                <a:spcPts val="1000"/>
              </a:spcBef>
              <a:spcAft>
                <a:spcPts val="0"/>
              </a:spcAft>
              <a:buClr>
                <a:schemeClr val="dk1"/>
              </a:buClr>
              <a:buSzPts val="1800"/>
              <a:buNone/>
            </a:pPr>
            <a:r>
              <a:rPr lang="en-US"/>
              <a:t>Prosecutorial Reluctance</a:t>
            </a:r>
            <a:endParaRPr/>
          </a:p>
          <a:p>
            <a:pPr indent="0" lvl="0" marL="114300" rtl="0" algn="l">
              <a:lnSpc>
                <a:spcPct val="90000"/>
              </a:lnSpc>
              <a:spcBef>
                <a:spcPts val="1000"/>
              </a:spcBef>
              <a:spcAft>
                <a:spcPts val="0"/>
              </a:spcAft>
              <a:buClr>
                <a:schemeClr val="dk1"/>
              </a:buClr>
              <a:buSzPts val="1800"/>
              <a:buNone/>
            </a:pPr>
            <a:r>
              <a:rPr lang="en-US"/>
              <a:t>Lack of Reporting</a:t>
            </a:r>
            <a:endParaRPr/>
          </a:p>
          <a:p>
            <a:pPr indent="0" lvl="0" marL="114300" rtl="0" algn="l">
              <a:lnSpc>
                <a:spcPct val="90000"/>
              </a:lnSpc>
              <a:spcBef>
                <a:spcPts val="1000"/>
              </a:spcBef>
              <a:spcAft>
                <a:spcPts val="0"/>
              </a:spcAft>
              <a:buClr>
                <a:schemeClr val="dk1"/>
              </a:buClr>
              <a:buSzPts val="1800"/>
              <a:buNone/>
            </a:pPr>
            <a:r>
              <a:rPr lang="en-US"/>
              <a:t>Lack of Resources</a:t>
            </a:r>
            <a:endParaRPr/>
          </a:p>
          <a:p>
            <a:pPr indent="0" lvl="0" marL="114300" rtl="0" algn="l">
              <a:lnSpc>
                <a:spcPct val="90000"/>
              </a:lnSpc>
              <a:spcBef>
                <a:spcPts val="1000"/>
              </a:spcBef>
              <a:spcAft>
                <a:spcPts val="0"/>
              </a:spcAft>
              <a:buClr>
                <a:schemeClr val="dk1"/>
              </a:buClr>
              <a:buSzPts val="1800"/>
              <a:buNone/>
            </a:pPr>
            <a:r>
              <a:rPr lang="en-US"/>
              <a:t>Jurisprudential Inconsistency</a:t>
            </a:r>
            <a:endParaRPr/>
          </a:p>
          <a:p>
            <a:pPr indent="0" lvl="0" marL="114300" rtl="0" algn="l">
              <a:lnSpc>
                <a:spcPct val="90000"/>
              </a:lnSpc>
              <a:spcBef>
                <a:spcPts val="1000"/>
              </a:spcBef>
              <a:spcAft>
                <a:spcPts val="0"/>
              </a:spcAft>
              <a:buClr>
                <a:schemeClr val="dk1"/>
              </a:buClr>
              <a:buSzPts val="1800"/>
              <a:buNone/>
            </a:pPr>
            <a:r>
              <a:rPr lang="en-US"/>
              <a:t>Extent of the Problem</a:t>
            </a:r>
            <a:endParaRPr/>
          </a:p>
        </p:txBody>
      </p:sp>
      <p:sp>
        <p:nvSpPr>
          <p:cNvPr id="580" name="Google Shape;580;p6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C1573"/>
              </a:buClr>
              <a:buSzPts val="2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7"/>
          <p:cNvSpPr txBox="1"/>
          <p:nvPr>
            <p:ph type="title"/>
          </p:nvPr>
        </p:nvSpPr>
        <p:spPr>
          <a:xfrm>
            <a:off x="838200" y="160569"/>
            <a:ext cx="93219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The Emergence of e-Cash: A New Problem for Law Enforcement</a:t>
            </a:r>
            <a:endParaRPr/>
          </a:p>
        </p:txBody>
      </p:sp>
      <p:sp>
        <p:nvSpPr>
          <p:cNvPr id="587" name="Google Shape;587;p67"/>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Prepaid Cards</a:t>
            </a:r>
            <a:endParaRPr/>
          </a:p>
          <a:p>
            <a:pPr indent="0" lvl="0" marL="0" rtl="0" algn="l">
              <a:spcBef>
                <a:spcPts val="1000"/>
              </a:spcBef>
              <a:spcAft>
                <a:spcPts val="0"/>
              </a:spcAft>
              <a:buNone/>
            </a:pPr>
            <a:r>
              <a:rPr lang="en-US"/>
              <a:t>Stored Value Cards</a:t>
            </a:r>
            <a:endParaRPr/>
          </a:p>
          <a:p>
            <a:pPr indent="0" lvl="0" marL="0" rtl="0" algn="l">
              <a:spcBef>
                <a:spcPts val="1000"/>
              </a:spcBef>
              <a:spcAft>
                <a:spcPts val="0"/>
              </a:spcAft>
              <a:buNone/>
            </a:pPr>
            <a:r>
              <a:rPr lang="en-US"/>
              <a:t>Mobile Payments</a:t>
            </a:r>
            <a:endParaRPr/>
          </a:p>
          <a:p>
            <a:pPr indent="0" lvl="0" marL="0" rtl="0" algn="l">
              <a:spcBef>
                <a:spcPts val="1000"/>
              </a:spcBef>
              <a:spcAft>
                <a:spcPts val="0"/>
              </a:spcAft>
              <a:buNone/>
            </a:pPr>
            <a:r>
              <a:rPr lang="en-US"/>
              <a:t>Internet Payment Services</a:t>
            </a:r>
            <a:endParaRPr/>
          </a:p>
          <a:p>
            <a:pPr indent="0" lvl="0" marL="0" rtl="0" algn="l">
              <a:spcBef>
                <a:spcPts val="1000"/>
              </a:spcBef>
              <a:spcAft>
                <a:spcPts val="0"/>
              </a:spcAft>
              <a:buNone/>
            </a:pPr>
            <a:r>
              <a:rPr lang="en-US"/>
              <a:t>Digital Precious Metals</a:t>
            </a:r>
            <a:endParaRPr/>
          </a:p>
        </p:txBody>
      </p:sp>
      <p:sp>
        <p:nvSpPr>
          <p:cNvPr id="588" name="Google Shape;588;p6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8"/>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37500"/>
              <a:buFont typeface="Calibri"/>
              <a:buNone/>
            </a:pPr>
            <a:r>
              <a:rPr lang="en-US"/>
              <a:t>challenges that technologies face in cybersecurity</a:t>
            </a:r>
            <a:endParaRPr/>
          </a:p>
        </p:txBody>
      </p:sp>
      <p:sp>
        <p:nvSpPr>
          <p:cNvPr id="594" name="Google Shape;594;p68"/>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Supply chain interconnection</a:t>
            </a:r>
            <a:endParaRPr/>
          </a:p>
          <a:p>
            <a:pPr indent="-228600" lvl="0" marL="228600" rtl="0" algn="l">
              <a:lnSpc>
                <a:spcPct val="90000"/>
              </a:lnSpc>
              <a:spcBef>
                <a:spcPts val="1000"/>
              </a:spcBef>
              <a:spcAft>
                <a:spcPts val="0"/>
              </a:spcAft>
              <a:buClr>
                <a:schemeClr val="dk1"/>
              </a:buClr>
              <a:buSzPts val="2800"/>
              <a:buChar char="•"/>
            </a:pPr>
            <a:r>
              <a:rPr lang="en-US"/>
              <a:t>Hacking</a:t>
            </a:r>
            <a:endParaRPr/>
          </a:p>
          <a:p>
            <a:pPr indent="-228600" lvl="0" marL="228600" rtl="0" algn="l">
              <a:lnSpc>
                <a:spcPct val="90000"/>
              </a:lnSpc>
              <a:spcBef>
                <a:spcPts val="1000"/>
              </a:spcBef>
              <a:spcAft>
                <a:spcPts val="0"/>
              </a:spcAft>
              <a:buClr>
                <a:schemeClr val="dk1"/>
              </a:buClr>
              <a:buSzPts val="2800"/>
              <a:buChar char="•"/>
            </a:pPr>
            <a:r>
              <a:rPr lang="en-US"/>
              <a:t>Phishing</a:t>
            </a:r>
            <a:endParaRPr/>
          </a:p>
          <a:p>
            <a:pPr indent="-228600" lvl="0" marL="228600" rtl="0" algn="l">
              <a:lnSpc>
                <a:spcPct val="90000"/>
              </a:lnSpc>
              <a:spcBef>
                <a:spcPts val="1000"/>
              </a:spcBef>
              <a:spcAft>
                <a:spcPts val="0"/>
              </a:spcAft>
              <a:buClr>
                <a:schemeClr val="dk1"/>
              </a:buClr>
              <a:buSzPts val="2800"/>
              <a:buChar char="•"/>
            </a:pPr>
            <a:r>
              <a:rPr lang="en-US"/>
              <a:t>Lack of uniformity in devices used for internet access</a:t>
            </a:r>
            <a:endParaRPr/>
          </a:p>
          <a:p>
            <a:pPr indent="-228600" lvl="0" marL="228600" rtl="0" algn="l">
              <a:lnSpc>
                <a:spcPct val="90000"/>
              </a:lnSpc>
              <a:spcBef>
                <a:spcPts val="1000"/>
              </a:spcBef>
              <a:spcAft>
                <a:spcPts val="0"/>
              </a:spcAft>
              <a:buClr>
                <a:schemeClr val="dk1"/>
              </a:buClr>
              <a:buSzPts val="2800"/>
              <a:buChar char="•"/>
            </a:pPr>
            <a:r>
              <a:rPr lang="en-US"/>
              <a:t>Lack of awareness</a:t>
            </a:r>
            <a:endParaRPr/>
          </a:p>
        </p:txBody>
      </p:sp>
      <p:sp>
        <p:nvSpPr>
          <p:cNvPr id="595" name="Google Shape;595;p6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Case</a:t>
            </a:r>
            <a:endParaRPr/>
          </a:p>
        </p:txBody>
      </p:sp>
      <p:sp>
        <p:nvSpPr>
          <p:cNvPr id="601" name="Google Shape;601;p69"/>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Rahul received a whatsapp forward with a link to a lucky draw game.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What happened here?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What could he have done here to prevent the crime?</a:t>
            </a:r>
            <a:endParaRPr/>
          </a:p>
        </p:txBody>
      </p:sp>
      <p:sp>
        <p:nvSpPr>
          <p:cNvPr id="602" name="Google Shape;602;p6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0"/>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08" name="Google Shape;608;p70"/>
          <p:cNvPicPr preferRelativeResize="0"/>
          <p:nvPr/>
        </p:nvPicPr>
        <p:blipFill>
          <a:blip r:embed="rId3">
            <a:alphaModFix amt="51000"/>
          </a:blip>
          <a:stretch>
            <a:fillRect/>
          </a:stretch>
        </p:blipFill>
        <p:spPr>
          <a:xfrm>
            <a:off x="2183525" y="924975"/>
            <a:ext cx="8834325" cy="5863490"/>
          </a:xfrm>
          <a:prstGeom prst="rect">
            <a:avLst/>
          </a:prstGeom>
          <a:noFill/>
          <a:ln>
            <a:noFill/>
          </a:ln>
        </p:spPr>
      </p:pic>
      <p:sp>
        <p:nvSpPr>
          <p:cNvPr id="609" name="Google Shape;609;p7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10" name="Google Shape;610;p70"/>
          <p:cNvSpPr txBox="1"/>
          <p:nvPr>
            <p:ph idx="1" type="body"/>
          </p:nvPr>
        </p:nvSpPr>
        <p:spPr>
          <a:xfrm>
            <a:off x="329251" y="3057825"/>
            <a:ext cx="11196900" cy="27288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None/>
            </a:pPr>
            <a:r>
              <a:rPr b="1" lang="en-US" sz="2400">
                <a:solidFill>
                  <a:srgbClr val="FF0000"/>
                </a:solidFill>
              </a:rPr>
              <a:t>“Every case involving cybercrime that I’ve been involved in, I’ve never found a master criminal sitting somewhere in any country. It always ends up that somebody at the company did something they weren’t supposed to do. They read an email, went to a website they weren’t supposed to.“ </a:t>
            </a:r>
            <a:endParaRPr b="1" sz="2400">
              <a:solidFill>
                <a:srgbClr val="FF0000"/>
              </a:solidFill>
            </a:endParaRPr>
          </a:p>
          <a:p>
            <a:pPr indent="0" lvl="0" marL="0" rtl="0" algn="ctr">
              <a:lnSpc>
                <a:spcPct val="90000"/>
              </a:lnSpc>
              <a:spcBef>
                <a:spcPts val="0"/>
              </a:spcBef>
              <a:spcAft>
                <a:spcPts val="0"/>
              </a:spcAft>
              <a:buNone/>
            </a:pPr>
            <a:r>
              <a:t/>
            </a:r>
            <a:endParaRPr b="1" sz="2400">
              <a:solidFill>
                <a:srgbClr val="FF0000"/>
              </a:solidFill>
            </a:endParaRPr>
          </a:p>
          <a:p>
            <a:pPr indent="0" lvl="0" marL="0" rtl="0" algn="ctr">
              <a:lnSpc>
                <a:spcPct val="90000"/>
              </a:lnSpc>
              <a:spcBef>
                <a:spcPts val="0"/>
              </a:spcBef>
              <a:spcAft>
                <a:spcPts val="0"/>
              </a:spcAft>
              <a:buNone/>
            </a:pPr>
            <a:r>
              <a:rPr b="1" lang="en-US" sz="2400">
                <a:solidFill>
                  <a:srgbClr val="FF0000"/>
                </a:solidFill>
              </a:rPr>
              <a:t>- Frank Abagnale</a:t>
            </a:r>
            <a:endParaRPr b="1" sz="240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1"/>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Cybercrime</a:t>
            </a:r>
            <a:endParaRPr/>
          </a:p>
        </p:txBody>
      </p:sp>
      <p:sp>
        <p:nvSpPr>
          <p:cNvPr id="616" name="Google Shape;616;p71"/>
          <p:cNvSpPr txBox="1"/>
          <p:nvPr>
            <p:ph idx="1" type="body"/>
          </p:nvPr>
        </p:nvSpPr>
        <p:spPr>
          <a:xfrm>
            <a:off x="857750" y="1600199"/>
            <a:ext cx="10160100" cy="4995000"/>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800"/>
              <a:buChar char="•"/>
            </a:pPr>
            <a:r>
              <a:rPr lang="en-US" sz="2800"/>
              <a:t>Phishing:</a:t>
            </a:r>
            <a:endParaRPr sz="2800"/>
          </a:p>
          <a:p>
            <a:pPr indent="-228600" lvl="0" marL="228600" rtl="0" algn="l">
              <a:lnSpc>
                <a:spcPct val="70000"/>
              </a:lnSpc>
              <a:spcBef>
                <a:spcPts val="1000"/>
              </a:spcBef>
              <a:spcAft>
                <a:spcPts val="0"/>
              </a:spcAft>
              <a:buClr>
                <a:schemeClr val="dk1"/>
              </a:buClr>
              <a:buSzPts val="2800"/>
              <a:buChar char="•"/>
            </a:pPr>
            <a:r>
              <a:rPr lang="en-US" sz="2800"/>
              <a:t>Hacking: </a:t>
            </a:r>
            <a:endParaRPr sz="2800"/>
          </a:p>
          <a:p>
            <a:pPr indent="-228600" lvl="0" marL="228600" rtl="0" algn="l">
              <a:lnSpc>
                <a:spcPct val="70000"/>
              </a:lnSpc>
              <a:spcBef>
                <a:spcPts val="1000"/>
              </a:spcBef>
              <a:spcAft>
                <a:spcPts val="0"/>
              </a:spcAft>
              <a:buClr>
                <a:schemeClr val="dk1"/>
              </a:buClr>
              <a:buSzPts val="2800"/>
              <a:buChar char="•"/>
            </a:pPr>
            <a:r>
              <a:rPr lang="en-US" sz="2800"/>
              <a:t>Smishing:</a:t>
            </a:r>
            <a:endParaRPr sz="2800"/>
          </a:p>
          <a:p>
            <a:pPr indent="-228600" lvl="0" marL="228600" rtl="0" algn="l">
              <a:lnSpc>
                <a:spcPct val="70000"/>
              </a:lnSpc>
              <a:spcBef>
                <a:spcPts val="1000"/>
              </a:spcBef>
              <a:spcAft>
                <a:spcPts val="0"/>
              </a:spcAft>
              <a:buClr>
                <a:schemeClr val="dk1"/>
              </a:buClr>
              <a:buSzPts val="2800"/>
              <a:buChar char="•"/>
            </a:pPr>
            <a:r>
              <a:rPr lang="en-US" sz="2800"/>
              <a:t>Vishing: </a:t>
            </a:r>
            <a:endParaRPr sz="2800"/>
          </a:p>
          <a:p>
            <a:pPr indent="-228600" lvl="0" marL="228600" rtl="0" algn="l">
              <a:lnSpc>
                <a:spcPct val="70000"/>
              </a:lnSpc>
              <a:spcBef>
                <a:spcPts val="1000"/>
              </a:spcBef>
              <a:spcAft>
                <a:spcPts val="0"/>
              </a:spcAft>
              <a:buClr>
                <a:schemeClr val="dk1"/>
              </a:buClr>
              <a:buSzPts val="2800"/>
              <a:buChar char="•"/>
            </a:pPr>
            <a:r>
              <a:rPr lang="en-US" sz="2800"/>
              <a:t>Identity theft:</a:t>
            </a:r>
            <a:endParaRPr sz="2800"/>
          </a:p>
          <a:p>
            <a:pPr indent="-228600" lvl="0" marL="228600" rtl="0" algn="l">
              <a:lnSpc>
                <a:spcPct val="70000"/>
              </a:lnSpc>
              <a:spcBef>
                <a:spcPts val="1000"/>
              </a:spcBef>
              <a:spcAft>
                <a:spcPts val="0"/>
              </a:spcAft>
              <a:buClr>
                <a:schemeClr val="dk1"/>
              </a:buClr>
              <a:buSzPts val="2800"/>
              <a:buChar char="•"/>
            </a:pPr>
            <a:r>
              <a:rPr lang="en-US" sz="2800"/>
              <a:t>Cyber stalking: </a:t>
            </a:r>
            <a:endParaRPr sz="2800"/>
          </a:p>
          <a:p>
            <a:pPr indent="-228600" lvl="0" marL="228600" rtl="0" algn="l">
              <a:lnSpc>
                <a:spcPct val="70000"/>
              </a:lnSpc>
              <a:spcBef>
                <a:spcPts val="1000"/>
              </a:spcBef>
              <a:spcAft>
                <a:spcPts val="0"/>
              </a:spcAft>
              <a:buClr>
                <a:schemeClr val="dk1"/>
              </a:buClr>
              <a:buSzPts val="2800"/>
              <a:buChar char="•"/>
            </a:pPr>
            <a:r>
              <a:rPr lang="en-US" sz="2800"/>
              <a:t>Ransomware attacks: </a:t>
            </a:r>
            <a:endParaRPr sz="2800"/>
          </a:p>
          <a:p>
            <a:pPr indent="-228600" lvl="0" marL="228600" rtl="0" algn="l">
              <a:lnSpc>
                <a:spcPct val="70000"/>
              </a:lnSpc>
              <a:spcBef>
                <a:spcPts val="1000"/>
              </a:spcBef>
              <a:spcAft>
                <a:spcPts val="0"/>
              </a:spcAft>
              <a:buClr>
                <a:schemeClr val="dk1"/>
              </a:buClr>
              <a:buSzPts val="2800"/>
              <a:buChar char="•"/>
            </a:pPr>
            <a:r>
              <a:rPr lang="en-US" sz="2800"/>
              <a:t>Through malware:</a:t>
            </a:r>
            <a:endParaRPr sz="2800"/>
          </a:p>
          <a:p>
            <a:pPr indent="-228600" lvl="0" marL="228600" rtl="0" algn="l">
              <a:lnSpc>
                <a:spcPct val="70000"/>
              </a:lnSpc>
              <a:spcBef>
                <a:spcPts val="1000"/>
              </a:spcBef>
              <a:spcAft>
                <a:spcPts val="0"/>
              </a:spcAft>
              <a:buClr>
                <a:schemeClr val="dk1"/>
              </a:buClr>
              <a:buSzPts val="2800"/>
              <a:buChar char="•"/>
            </a:pPr>
            <a:r>
              <a:rPr lang="en-US" sz="2800"/>
              <a:t>VOIP:</a:t>
            </a:r>
            <a:endParaRPr sz="2800"/>
          </a:p>
        </p:txBody>
      </p:sp>
      <p:sp>
        <p:nvSpPr>
          <p:cNvPr id="617" name="Google Shape;617;p7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76" name="Google Shape;276;p27"/>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77" name="Google Shape;277;p2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8" name="Google Shape;278;p27"/>
          <p:cNvPicPr preferRelativeResize="0"/>
          <p:nvPr/>
        </p:nvPicPr>
        <p:blipFill>
          <a:blip r:embed="rId3">
            <a:alphaModFix/>
          </a:blip>
          <a:stretch>
            <a:fillRect/>
          </a:stretch>
        </p:blipFill>
        <p:spPr>
          <a:xfrm>
            <a:off x="317638" y="924973"/>
            <a:ext cx="11240325" cy="5933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2"/>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23" name="Google Shape;623;p72"/>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Autofit/>
          </a:bodyPr>
          <a:lstStyle/>
          <a:p>
            <a:pPr indent="-236220" lvl="0" marL="228600" rtl="0" algn="l">
              <a:lnSpc>
                <a:spcPct val="90000"/>
              </a:lnSpc>
              <a:spcBef>
                <a:spcPts val="0"/>
              </a:spcBef>
              <a:spcAft>
                <a:spcPts val="0"/>
              </a:spcAft>
              <a:buClr>
                <a:schemeClr val="dk1"/>
              </a:buClr>
              <a:buSzPts val="2500"/>
              <a:buChar char="•"/>
            </a:pPr>
            <a:r>
              <a:rPr lang="en-US" sz="2500"/>
              <a:t>Deepfake:</a:t>
            </a:r>
            <a:endParaRPr sz="2500"/>
          </a:p>
          <a:p>
            <a:pPr indent="-236220" lvl="0" marL="228600" rtl="0" algn="l">
              <a:lnSpc>
                <a:spcPct val="90000"/>
              </a:lnSpc>
              <a:spcBef>
                <a:spcPts val="1000"/>
              </a:spcBef>
              <a:spcAft>
                <a:spcPts val="0"/>
              </a:spcAft>
              <a:buClr>
                <a:schemeClr val="dk1"/>
              </a:buClr>
              <a:buSzPts val="2500"/>
              <a:buChar char="•"/>
            </a:pPr>
            <a:r>
              <a:rPr lang="en-US" sz="2500"/>
              <a:t>Web Jacking:</a:t>
            </a:r>
            <a:endParaRPr sz="2500"/>
          </a:p>
          <a:p>
            <a:pPr indent="-236220" lvl="0" marL="228600" rtl="0" algn="l">
              <a:lnSpc>
                <a:spcPct val="90000"/>
              </a:lnSpc>
              <a:spcBef>
                <a:spcPts val="1000"/>
              </a:spcBef>
              <a:spcAft>
                <a:spcPts val="0"/>
              </a:spcAft>
              <a:buClr>
                <a:schemeClr val="dk1"/>
              </a:buClr>
              <a:buSzPts val="2500"/>
              <a:buChar char="•"/>
            </a:pPr>
            <a:r>
              <a:rPr lang="en-US" sz="2500"/>
              <a:t>Data diddling:</a:t>
            </a:r>
            <a:endParaRPr sz="2500"/>
          </a:p>
          <a:p>
            <a:pPr indent="-236220" lvl="0" marL="228600" rtl="0" algn="l">
              <a:lnSpc>
                <a:spcPct val="90000"/>
              </a:lnSpc>
              <a:spcBef>
                <a:spcPts val="1000"/>
              </a:spcBef>
              <a:spcAft>
                <a:spcPts val="0"/>
              </a:spcAft>
              <a:buClr>
                <a:schemeClr val="dk1"/>
              </a:buClr>
              <a:buSzPts val="2500"/>
              <a:buChar char="•"/>
            </a:pPr>
            <a:r>
              <a:rPr lang="en-US" sz="2500"/>
              <a:t>Denial of services (DoS):</a:t>
            </a:r>
            <a:endParaRPr sz="2500"/>
          </a:p>
          <a:p>
            <a:pPr indent="-236220" lvl="0" marL="228600" rtl="0" algn="l">
              <a:lnSpc>
                <a:spcPct val="90000"/>
              </a:lnSpc>
              <a:spcBef>
                <a:spcPts val="1000"/>
              </a:spcBef>
              <a:spcAft>
                <a:spcPts val="0"/>
              </a:spcAft>
              <a:buClr>
                <a:schemeClr val="dk1"/>
              </a:buClr>
              <a:buSzPts val="2500"/>
              <a:buChar char="•"/>
            </a:pPr>
            <a:r>
              <a:rPr lang="en-US" sz="2500"/>
              <a:t>Drive by download attack</a:t>
            </a:r>
            <a:endParaRPr sz="2500"/>
          </a:p>
          <a:p>
            <a:pPr indent="-236220" lvl="0" marL="228600" rtl="0" algn="l">
              <a:lnSpc>
                <a:spcPct val="90000"/>
              </a:lnSpc>
              <a:spcBef>
                <a:spcPts val="1000"/>
              </a:spcBef>
              <a:spcAft>
                <a:spcPts val="0"/>
              </a:spcAft>
              <a:buClr>
                <a:schemeClr val="dk1"/>
              </a:buClr>
              <a:buSzPts val="2500"/>
              <a:buChar char="•"/>
            </a:pPr>
            <a:r>
              <a:rPr lang="en-US" sz="2500"/>
              <a:t>Watering hole attack:</a:t>
            </a:r>
            <a:endParaRPr sz="2500"/>
          </a:p>
          <a:p>
            <a:pPr indent="-236220" lvl="0" marL="228600" rtl="0" algn="l">
              <a:lnSpc>
                <a:spcPct val="90000"/>
              </a:lnSpc>
              <a:spcBef>
                <a:spcPts val="1000"/>
              </a:spcBef>
              <a:spcAft>
                <a:spcPts val="0"/>
              </a:spcAft>
              <a:buClr>
                <a:schemeClr val="dk1"/>
              </a:buClr>
              <a:buSzPts val="2500"/>
              <a:buChar char="•"/>
            </a:pPr>
            <a:r>
              <a:rPr lang="en-US" sz="2500"/>
              <a:t>Tailgating: </a:t>
            </a:r>
            <a:endParaRPr sz="2500"/>
          </a:p>
          <a:p>
            <a:pPr indent="-236220" lvl="0" marL="228600" rtl="0" algn="l">
              <a:lnSpc>
                <a:spcPct val="90000"/>
              </a:lnSpc>
              <a:spcBef>
                <a:spcPts val="1000"/>
              </a:spcBef>
              <a:spcAft>
                <a:spcPts val="0"/>
              </a:spcAft>
              <a:buClr>
                <a:schemeClr val="dk1"/>
              </a:buClr>
              <a:buSzPts val="2500"/>
              <a:buChar char="•"/>
            </a:pPr>
            <a:r>
              <a:rPr lang="en-US" sz="2500"/>
              <a:t>Juice Jacking:</a:t>
            </a:r>
            <a:endParaRPr sz="2500"/>
          </a:p>
          <a:p>
            <a:pPr indent="-236220" lvl="0" marL="228600" rtl="0" algn="l">
              <a:lnSpc>
                <a:spcPct val="90000"/>
              </a:lnSpc>
              <a:spcBef>
                <a:spcPts val="1000"/>
              </a:spcBef>
              <a:spcAft>
                <a:spcPts val="0"/>
              </a:spcAft>
              <a:buClr>
                <a:schemeClr val="dk1"/>
              </a:buClr>
              <a:buSzPts val="2500"/>
              <a:buChar char="•"/>
            </a:pPr>
            <a:r>
              <a:rPr lang="en-US" sz="2500"/>
              <a:t>Business Email Communication scams:</a:t>
            </a:r>
            <a:endParaRPr sz="2500"/>
          </a:p>
          <a:p>
            <a:pPr indent="-236220" lvl="0" marL="228600" rtl="0" algn="l">
              <a:lnSpc>
                <a:spcPct val="90000"/>
              </a:lnSpc>
              <a:spcBef>
                <a:spcPts val="1000"/>
              </a:spcBef>
              <a:spcAft>
                <a:spcPts val="0"/>
              </a:spcAft>
              <a:buClr>
                <a:schemeClr val="dk1"/>
              </a:buClr>
              <a:buSzPts val="2500"/>
              <a:buChar char="•"/>
            </a:pPr>
            <a:r>
              <a:rPr lang="en-US" sz="2500"/>
              <a:t>Whaling attack:</a:t>
            </a:r>
            <a:endParaRPr sz="2500"/>
          </a:p>
          <a:p>
            <a:pPr indent="-236220" lvl="0" marL="228600" rtl="0" algn="l">
              <a:lnSpc>
                <a:spcPct val="90000"/>
              </a:lnSpc>
              <a:spcBef>
                <a:spcPts val="1000"/>
              </a:spcBef>
              <a:spcAft>
                <a:spcPts val="0"/>
              </a:spcAft>
              <a:buClr>
                <a:schemeClr val="dk1"/>
              </a:buClr>
              <a:buSzPts val="2500"/>
              <a:buChar char="•"/>
            </a:pPr>
            <a:r>
              <a:rPr lang="en-US" sz="2500"/>
              <a:t>Using Digital voice assistants:</a:t>
            </a:r>
            <a:endParaRPr sz="2500"/>
          </a:p>
        </p:txBody>
      </p:sp>
      <p:sp>
        <p:nvSpPr>
          <p:cNvPr id="624" name="Google Shape;624;p7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3"/>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Different cyber crimes</a:t>
            </a:r>
            <a:endParaRPr/>
          </a:p>
        </p:txBody>
      </p:sp>
      <p:sp>
        <p:nvSpPr>
          <p:cNvPr id="630" name="Google Shape;630;p73"/>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41300" lvl="0" marL="228600" rtl="0" algn="l">
              <a:lnSpc>
                <a:spcPct val="90000"/>
              </a:lnSpc>
              <a:spcBef>
                <a:spcPts val="0"/>
              </a:spcBef>
              <a:spcAft>
                <a:spcPts val="0"/>
              </a:spcAft>
              <a:buClr>
                <a:schemeClr val="dk1"/>
              </a:buClr>
              <a:buSzPts val="3000"/>
              <a:buChar char="•"/>
            </a:pPr>
            <a:r>
              <a:rPr lang="en-US" sz="3000"/>
              <a:t>Debit card cloning </a:t>
            </a:r>
            <a:endParaRPr sz="3000"/>
          </a:p>
          <a:p>
            <a:pPr indent="-50800" lvl="0" marL="228600" rtl="0" algn="l">
              <a:lnSpc>
                <a:spcPct val="90000"/>
              </a:lnSpc>
              <a:spcBef>
                <a:spcPts val="1000"/>
              </a:spcBef>
              <a:spcAft>
                <a:spcPts val="0"/>
              </a:spcAft>
              <a:buClr>
                <a:schemeClr val="dk1"/>
              </a:buClr>
              <a:buSzPts val="2800"/>
              <a:buNone/>
            </a:pPr>
            <a:r>
              <a:t/>
            </a:r>
            <a:endParaRPr sz="3000"/>
          </a:p>
        </p:txBody>
      </p:sp>
      <p:sp>
        <p:nvSpPr>
          <p:cNvPr id="631" name="Google Shape;631;p7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4"/>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we should do</a:t>
            </a:r>
            <a:endParaRPr/>
          </a:p>
        </p:txBody>
      </p:sp>
      <p:sp>
        <p:nvSpPr>
          <p:cNvPr id="637" name="Google Shape;637;p74"/>
          <p:cNvSpPr txBox="1"/>
          <p:nvPr>
            <p:ph idx="1" type="body"/>
          </p:nvPr>
        </p:nvSpPr>
        <p:spPr>
          <a:xfrm>
            <a:off x="329250" y="1600200"/>
            <a:ext cx="11523000" cy="272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500"/>
              <a:t>Make sure you never give your ATM card and pin number to anyone, no matter how close they are to you. Not even your closest relatives and family members.</a:t>
            </a:r>
            <a:endParaRPr sz="2500"/>
          </a:p>
          <a:p>
            <a:pPr indent="0" lvl="0" marL="0" rtl="0" algn="l">
              <a:lnSpc>
                <a:spcPct val="90000"/>
              </a:lnSpc>
              <a:spcBef>
                <a:spcPts val="1000"/>
              </a:spcBef>
              <a:spcAft>
                <a:spcPts val="0"/>
              </a:spcAft>
              <a:buClr>
                <a:schemeClr val="dk1"/>
              </a:buClr>
              <a:buSzPts val="2800"/>
              <a:buNone/>
            </a:pPr>
            <a:r>
              <a:rPr lang="en-US" sz="2500"/>
              <a:t>Check for extra layering in the area where you insert your card for skimmers.</a:t>
            </a:r>
            <a:endParaRPr sz="2500"/>
          </a:p>
          <a:p>
            <a:pPr indent="0" lvl="0" marL="0" rtl="0" algn="l">
              <a:lnSpc>
                <a:spcPct val="90000"/>
              </a:lnSpc>
              <a:spcBef>
                <a:spcPts val="1000"/>
              </a:spcBef>
              <a:spcAft>
                <a:spcPts val="0"/>
              </a:spcAft>
              <a:buClr>
                <a:schemeClr val="dk1"/>
              </a:buClr>
              <a:buSzPts val="2800"/>
              <a:buNone/>
            </a:pPr>
            <a:r>
              <a:rPr lang="en-US" sz="2500"/>
              <a:t>Also cover the keyboard while entering the pin because there may be suspicious cameras lying around tracking the keys you enter.</a:t>
            </a:r>
            <a:endParaRPr sz="2500"/>
          </a:p>
          <a:p>
            <a:pPr indent="0" lvl="0" marL="0" rtl="0" algn="l">
              <a:lnSpc>
                <a:spcPct val="90000"/>
              </a:lnSpc>
              <a:spcBef>
                <a:spcPts val="1000"/>
              </a:spcBef>
              <a:spcAft>
                <a:spcPts val="0"/>
              </a:spcAft>
              <a:buClr>
                <a:schemeClr val="dk1"/>
              </a:buClr>
              <a:buSzPts val="2800"/>
              <a:buNone/>
            </a:pPr>
            <a:r>
              <a:rPr lang="en-US" sz="2500"/>
              <a:t>Never share your card details, CVV number and OTP number with anyone over call or in person.</a:t>
            </a:r>
            <a:endParaRPr sz="2500"/>
          </a:p>
          <a:p>
            <a:pPr indent="0" lvl="0" marL="0" rtl="0" algn="l">
              <a:lnSpc>
                <a:spcPct val="90000"/>
              </a:lnSpc>
              <a:spcBef>
                <a:spcPts val="1000"/>
              </a:spcBef>
              <a:spcAft>
                <a:spcPts val="0"/>
              </a:spcAft>
              <a:buClr>
                <a:schemeClr val="dk1"/>
              </a:buClr>
              <a:buSzPts val="2800"/>
              <a:buNone/>
            </a:pPr>
            <a:r>
              <a:rPr lang="en-US" sz="2500"/>
              <a:t>If you ever receive an OTP for any transaction which you did not initiate, then you should immediately get your credit card and debit card blocked as it is possible that someone has made an attempt to steal your money.</a:t>
            </a:r>
            <a:endParaRPr sz="2500"/>
          </a:p>
          <a:p>
            <a:pPr indent="0" lvl="0" marL="0" rtl="0" algn="l">
              <a:lnSpc>
                <a:spcPct val="90000"/>
              </a:lnSpc>
              <a:spcBef>
                <a:spcPts val="1000"/>
              </a:spcBef>
              <a:spcAft>
                <a:spcPts val="0"/>
              </a:spcAft>
              <a:buClr>
                <a:schemeClr val="dk1"/>
              </a:buClr>
              <a:buSzPts val="2800"/>
              <a:buNone/>
            </a:pPr>
            <a:r>
              <a:t/>
            </a:r>
            <a:endParaRPr sz="2500"/>
          </a:p>
        </p:txBody>
      </p:sp>
      <p:sp>
        <p:nvSpPr>
          <p:cNvPr id="638" name="Google Shape;638;p7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RBI Guidelines</a:t>
            </a:r>
            <a:endParaRPr/>
          </a:p>
        </p:txBody>
      </p:sp>
      <p:sp>
        <p:nvSpPr>
          <p:cNvPr id="644" name="Google Shape;644;p75"/>
          <p:cNvSpPr txBox="1"/>
          <p:nvPr>
            <p:ph idx="1" type="body"/>
          </p:nvPr>
        </p:nvSpPr>
        <p:spPr>
          <a:xfrm>
            <a:off x="454025" y="1600200"/>
            <a:ext cx="10563900" cy="27288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None/>
            </a:pPr>
            <a:r>
              <a:rPr lang="en-US" sz="2500"/>
              <a:t>If a third party was involved and took your money without your knowledge, then the bank is liable to pay you the exact amount that you have lost. If some sort of skimmer device was installed into the ATM because of which your card got cloned without your knowledge, then it is not your liability and the bank has to pay back your amount.</a:t>
            </a:r>
            <a:endParaRPr sz="2500"/>
          </a:p>
        </p:txBody>
      </p:sp>
      <p:sp>
        <p:nvSpPr>
          <p:cNvPr id="645" name="Google Shape;645;p7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6"/>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a:t>
            </a:r>
            <a:endParaRPr/>
          </a:p>
        </p:txBody>
      </p:sp>
      <p:sp>
        <p:nvSpPr>
          <p:cNvPr id="651" name="Google Shape;651;p76"/>
          <p:cNvSpPr txBox="1"/>
          <p:nvPr>
            <p:ph idx="1" type="body"/>
          </p:nvPr>
        </p:nvSpPr>
        <p:spPr>
          <a:xfrm>
            <a:off x="857750" y="1600199"/>
            <a:ext cx="10160100" cy="44214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US" sz="2500"/>
              <a:t>2. If you lost your money due to some security flaw of the bank, or if your account got hacked, then the bank will have to pay the amount that you have lost. </a:t>
            </a:r>
            <a:endParaRPr sz="2500"/>
          </a:p>
          <a:p>
            <a:pPr indent="-209550" lvl="0" marL="228600" rtl="0" algn="l">
              <a:lnSpc>
                <a:spcPct val="90000"/>
              </a:lnSpc>
              <a:spcBef>
                <a:spcPts val="1000"/>
              </a:spcBef>
              <a:spcAft>
                <a:spcPts val="0"/>
              </a:spcAft>
              <a:buClr>
                <a:schemeClr val="dk1"/>
              </a:buClr>
              <a:buSzPts val="2500"/>
              <a:buChar char="•"/>
            </a:pPr>
            <a:r>
              <a:rPr lang="en-US" sz="2500"/>
              <a:t>3. Finally if the user has lost his money from his account because of a mistake on his part (shared his OTP orpasswords with another person) then the bank will not pay back the amount because it was entirely the person’s fault.</a:t>
            </a:r>
            <a:endParaRPr sz="2500"/>
          </a:p>
        </p:txBody>
      </p:sp>
      <p:sp>
        <p:nvSpPr>
          <p:cNvPr id="652" name="Google Shape;652;p7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7"/>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IT Act</a:t>
            </a:r>
            <a:endParaRPr/>
          </a:p>
        </p:txBody>
      </p:sp>
      <p:sp>
        <p:nvSpPr>
          <p:cNvPr id="658" name="Google Shape;658;p77"/>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Autofit/>
          </a:bodyPr>
          <a:lstStyle/>
          <a:p>
            <a:pPr indent="-209550" lvl="0" marL="228600" rtl="0" algn="l">
              <a:lnSpc>
                <a:spcPct val="90000"/>
              </a:lnSpc>
              <a:spcBef>
                <a:spcPts val="0"/>
              </a:spcBef>
              <a:spcAft>
                <a:spcPts val="0"/>
              </a:spcAft>
              <a:buClr>
                <a:schemeClr val="dk1"/>
              </a:buClr>
              <a:buSzPts val="2500"/>
              <a:buChar char="•"/>
            </a:pPr>
            <a:r>
              <a:rPr lang="en-US" sz="2500"/>
              <a:t>IT Act Section 66 for Computer Related offences, </a:t>
            </a:r>
            <a:endParaRPr sz="2500"/>
          </a:p>
          <a:p>
            <a:pPr indent="-209550" lvl="0" marL="228600" rtl="0" algn="l">
              <a:lnSpc>
                <a:spcPct val="90000"/>
              </a:lnSpc>
              <a:spcBef>
                <a:spcPts val="1000"/>
              </a:spcBef>
              <a:spcAft>
                <a:spcPts val="0"/>
              </a:spcAft>
              <a:buClr>
                <a:schemeClr val="dk1"/>
              </a:buClr>
              <a:buSzPts val="2500"/>
              <a:buChar char="•"/>
            </a:pPr>
            <a:r>
              <a:rPr lang="en-US" sz="2500"/>
              <a:t>IT Act Section 66C for punishment for identity theft. </a:t>
            </a:r>
            <a:endParaRPr sz="2500"/>
          </a:p>
          <a:p>
            <a:pPr indent="-209550" lvl="0" marL="228600" rtl="0" algn="l">
              <a:lnSpc>
                <a:spcPct val="90000"/>
              </a:lnSpc>
              <a:spcBef>
                <a:spcPts val="1000"/>
              </a:spcBef>
              <a:spcAft>
                <a:spcPts val="0"/>
              </a:spcAft>
              <a:buClr>
                <a:schemeClr val="dk1"/>
              </a:buClr>
              <a:buSzPts val="2500"/>
              <a:buChar char="•"/>
            </a:pPr>
            <a:r>
              <a:rPr lang="en-US" sz="2500"/>
              <a:t>IT Act Section 66D for punishment for cheating by personation using a computer resource. </a:t>
            </a:r>
            <a:endParaRPr sz="2500"/>
          </a:p>
          <a:p>
            <a:pPr indent="-209550" lvl="0" marL="228600" rtl="0" algn="l">
              <a:lnSpc>
                <a:spcPct val="90000"/>
              </a:lnSpc>
              <a:spcBef>
                <a:spcPts val="1000"/>
              </a:spcBef>
              <a:spcAft>
                <a:spcPts val="0"/>
              </a:spcAft>
              <a:buClr>
                <a:schemeClr val="dk1"/>
              </a:buClr>
              <a:buSzPts val="2500"/>
              <a:buChar char="•"/>
            </a:pPr>
            <a:r>
              <a:rPr lang="en-US" sz="2500"/>
              <a:t>IPC Section 419 for punishment for cheating by personation. </a:t>
            </a:r>
            <a:endParaRPr sz="2500"/>
          </a:p>
          <a:p>
            <a:pPr indent="-209550" lvl="0" marL="228600" rtl="0" algn="l">
              <a:lnSpc>
                <a:spcPct val="90000"/>
              </a:lnSpc>
              <a:spcBef>
                <a:spcPts val="1000"/>
              </a:spcBef>
              <a:spcAft>
                <a:spcPts val="0"/>
              </a:spcAft>
              <a:buClr>
                <a:schemeClr val="dk1"/>
              </a:buClr>
              <a:buSzPts val="2500"/>
              <a:buChar char="•"/>
            </a:pPr>
            <a:r>
              <a:rPr lang="en-US" sz="2500"/>
              <a:t>IPC Section 420 for cheating. </a:t>
            </a:r>
            <a:endParaRPr sz="2500"/>
          </a:p>
          <a:p>
            <a:pPr indent="-209550" lvl="0" marL="228600" rtl="0" algn="l">
              <a:lnSpc>
                <a:spcPct val="90000"/>
              </a:lnSpc>
              <a:spcBef>
                <a:spcPts val="1000"/>
              </a:spcBef>
              <a:spcAft>
                <a:spcPts val="0"/>
              </a:spcAft>
              <a:buClr>
                <a:schemeClr val="dk1"/>
              </a:buClr>
              <a:buSzPts val="2500"/>
              <a:buChar char="•"/>
            </a:pPr>
            <a:r>
              <a:rPr lang="en-US" sz="2500"/>
              <a:t>IPC Section 468 for forgery. </a:t>
            </a:r>
            <a:endParaRPr sz="2500"/>
          </a:p>
        </p:txBody>
      </p:sp>
      <p:sp>
        <p:nvSpPr>
          <p:cNvPr id="659" name="Google Shape;659;p7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8"/>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65" name="Google Shape;665;p78"/>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73050" lvl="0" marL="228600" rtl="0" algn="l">
              <a:lnSpc>
                <a:spcPct val="90000"/>
              </a:lnSpc>
              <a:spcBef>
                <a:spcPts val="0"/>
              </a:spcBef>
              <a:spcAft>
                <a:spcPts val="0"/>
              </a:spcAft>
              <a:buClr>
                <a:schemeClr val="dk1"/>
              </a:buClr>
              <a:buSzPts val="3500"/>
              <a:buChar char="•"/>
            </a:pPr>
            <a:r>
              <a:rPr lang="en-US" sz="2500"/>
              <a:t>What made me here?</a:t>
            </a:r>
            <a:endParaRPr sz="2500"/>
          </a:p>
        </p:txBody>
      </p:sp>
      <p:sp>
        <p:nvSpPr>
          <p:cNvPr id="666" name="Google Shape;666;p7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9"/>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72" name="Google Shape;672;p79"/>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US" sz="2500"/>
              <a:t>What is your commitment for this course</a:t>
            </a:r>
            <a:endParaRPr sz="2500"/>
          </a:p>
        </p:txBody>
      </p:sp>
      <p:sp>
        <p:nvSpPr>
          <p:cNvPr id="673" name="Google Shape;673;p7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5 things to achieve </a:t>
            </a:r>
            <a:endParaRPr/>
          </a:p>
        </p:txBody>
      </p:sp>
      <p:sp>
        <p:nvSpPr>
          <p:cNvPr id="679" name="Google Shape;679;p80"/>
          <p:cNvSpPr txBox="1"/>
          <p:nvPr>
            <p:ph idx="1" type="body"/>
          </p:nvPr>
        </p:nvSpPr>
        <p:spPr>
          <a:xfrm>
            <a:off x="857739" y="1600201"/>
            <a:ext cx="10160100" cy="27288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US" sz="2500"/>
              <a:t>Mental strength</a:t>
            </a:r>
            <a:endParaRPr sz="2500"/>
          </a:p>
          <a:p>
            <a:pPr indent="-209550" lvl="0" marL="228600" rtl="0" algn="l">
              <a:lnSpc>
                <a:spcPct val="90000"/>
              </a:lnSpc>
              <a:spcBef>
                <a:spcPts val="1000"/>
              </a:spcBef>
              <a:spcAft>
                <a:spcPts val="0"/>
              </a:spcAft>
              <a:buClr>
                <a:schemeClr val="dk1"/>
              </a:buClr>
              <a:buSzPts val="2500"/>
              <a:buChar char="•"/>
            </a:pPr>
            <a:r>
              <a:rPr lang="en-US" sz="2500"/>
              <a:t>Physical strength</a:t>
            </a:r>
            <a:endParaRPr sz="2500"/>
          </a:p>
          <a:p>
            <a:pPr indent="-209550" lvl="0" marL="228600" rtl="0" algn="l">
              <a:lnSpc>
                <a:spcPct val="90000"/>
              </a:lnSpc>
              <a:spcBef>
                <a:spcPts val="1000"/>
              </a:spcBef>
              <a:spcAft>
                <a:spcPts val="0"/>
              </a:spcAft>
              <a:buClr>
                <a:schemeClr val="dk1"/>
              </a:buClr>
              <a:buSzPts val="2500"/>
              <a:buChar char="•"/>
            </a:pPr>
            <a:r>
              <a:rPr lang="en-US" sz="2500"/>
              <a:t>Do one Challenge early </a:t>
            </a:r>
            <a:endParaRPr sz="2500"/>
          </a:p>
          <a:p>
            <a:pPr indent="-209550" lvl="0" marL="228600" rtl="0" algn="l">
              <a:lnSpc>
                <a:spcPct val="90000"/>
              </a:lnSpc>
              <a:spcBef>
                <a:spcPts val="1000"/>
              </a:spcBef>
              <a:spcAft>
                <a:spcPts val="0"/>
              </a:spcAft>
              <a:buClr>
                <a:schemeClr val="dk1"/>
              </a:buClr>
              <a:buSzPts val="2500"/>
              <a:buChar char="•"/>
            </a:pPr>
            <a:r>
              <a:rPr lang="en-US" sz="2500"/>
              <a:t>Proximity is power</a:t>
            </a:r>
            <a:endParaRPr sz="2500"/>
          </a:p>
          <a:p>
            <a:pPr indent="-209550" lvl="0" marL="228600" rtl="0" algn="l">
              <a:lnSpc>
                <a:spcPct val="90000"/>
              </a:lnSpc>
              <a:spcBef>
                <a:spcPts val="1000"/>
              </a:spcBef>
              <a:spcAft>
                <a:spcPts val="0"/>
              </a:spcAft>
              <a:buClr>
                <a:schemeClr val="dk1"/>
              </a:buClr>
              <a:buSzPts val="2500"/>
              <a:buChar char="•"/>
            </a:pPr>
            <a:r>
              <a:rPr lang="en-US" sz="2500"/>
              <a:t>Giving is actual living</a:t>
            </a:r>
            <a:endParaRPr sz="2500"/>
          </a:p>
        </p:txBody>
      </p:sp>
      <p:sp>
        <p:nvSpPr>
          <p:cNvPr id="680" name="Google Shape;680;p8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a:t>
            </a:r>
            <a:endParaRPr/>
          </a:p>
        </p:txBody>
      </p:sp>
      <p:sp>
        <p:nvSpPr>
          <p:cNvPr id="687" name="Google Shape;687;p8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How can the intangibility of computer crime complicate investigations</a:t>
            </a:r>
            <a:endParaRPr/>
          </a:p>
          <a:p>
            <a:pPr indent="0" lvl="0" marL="0" rtl="0" algn="l">
              <a:spcBef>
                <a:spcPts val="1000"/>
              </a:spcBef>
              <a:spcAft>
                <a:spcPts val="0"/>
              </a:spcAft>
              <a:buClr>
                <a:schemeClr val="dk1"/>
              </a:buClr>
              <a:buSzPts val="1100"/>
              <a:buFont typeface="Arial"/>
              <a:buNone/>
            </a:pPr>
            <a:r>
              <a:rPr lang="en-US"/>
              <a:t>and subsequent prosecutions?</a:t>
            </a:r>
            <a:endParaRPr/>
          </a:p>
          <a:p>
            <a:pPr indent="0" lvl="0" marL="0" rtl="0" algn="l">
              <a:spcBef>
                <a:spcPts val="1000"/>
              </a:spcBef>
              <a:spcAft>
                <a:spcPts val="0"/>
              </a:spcAft>
              <a:buNone/>
            </a:pPr>
            <a:r>
              <a:t/>
            </a:r>
            <a:endParaRPr/>
          </a:p>
        </p:txBody>
      </p:sp>
      <p:sp>
        <p:nvSpPr>
          <p:cNvPr id="688" name="Google Shape;688;p8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5" name="Google Shape;285;p28"/>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86" name="Google Shape;286;p2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7" name="Google Shape;287;p28"/>
          <p:cNvPicPr preferRelativeResize="0"/>
          <p:nvPr/>
        </p:nvPicPr>
        <p:blipFill>
          <a:blip r:embed="rId3">
            <a:alphaModFix/>
          </a:blip>
          <a:stretch>
            <a:fillRect/>
          </a:stretch>
        </p:blipFill>
        <p:spPr>
          <a:xfrm>
            <a:off x="0" y="924973"/>
            <a:ext cx="9854700" cy="59330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2"/>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95" name="Google Shape;695;p82"/>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How has computer crime been characterized in the past? Do these</a:t>
            </a:r>
            <a:endParaRPr/>
          </a:p>
          <a:p>
            <a:pPr indent="0" lvl="0" marL="0" rtl="0" algn="l">
              <a:spcBef>
                <a:spcPts val="1000"/>
              </a:spcBef>
              <a:spcAft>
                <a:spcPts val="0"/>
              </a:spcAft>
              <a:buClr>
                <a:schemeClr val="dk1"/>
              </a:buClr>
              <a:buSzPts val="1100"/>
              <a:buFont typeface="Arial"/>
              <a:buNone/>
            </a:pPr>
            <a:r>
              <a:rPr lang="en-US"/>
              <a:t>perceptions hinder investigations? How?</a:t>
            </a:r>
            <a:endParaRPr/>
          </a:p>
          <a:p>
            <a:pPr indent="0" lvl="0" marL="0" rtl="0" algn="l">
              <a:spcBef>
                <a:spcPts val="1000"/>
              </a:spcBef>
              <a:spcAft>
                <a:spcPts val="0"/>
              </a:spcAft>
              <a:buNone/>
            </a:pPr>
            <a:r>
              <a:t/>
            </a:r>
            <a:endParaRPr/>
          </a:p>
        </p:txBody>
      </p:sp>
      <p:sp>
        <p:nvSpPr>
          <p:cNvPr id="696" name="Google Shape;696;p8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3"/>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03" name="Google Shape;703;p83"/>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Why are individual victims reluctant to report computer crime?</a:t>
            </a:r>
            <a:endParaRPr/>
          </a:p>
          <a:p>
            <a:pPr indent="0" lvl="0" marL="0" rtl="0" algn="l">
              <a:spcBef>
                <a:spcPts val="1000"/>
              </a:spcBef>
              <a:spcAft>
                <a:spcPts val="0"/>
              </a:spcAft>
              <a:buClr>
                <a:schemeClr val="dk1"/>
              </a:buClr>
              <a:buSzPts val="1100"/>
              <a:buFont typeface="Arial"/>
              <a:buNone/>
            </a:pPr>
            <a:r>
              <a:rPr lang="en-US"/>
              <a:t>What about private corporations?</a:t>
            </a:r>
            <a:endParaRPr/>
          </a:p>
          <a:p>
            <a:pPr indent="0" lvl="0" marL="0" rtl="0" algn="l">
              <a:spcBef>
                <a:spcPts val="1000"/>
              </a:spcBef>
              <a:spcAft>
                <a:spcPts val="0"/>
              </a:spcAft>
              <a:buNone/>
            </a:pPr>
            <a:r>
              <a:t/>
            </a:r>
            <a:endParaRPr/>
          </a:p>
        </p:txBody>
      </p:sp>
      <p:sp>
        <p:nvSpPr>
          <p:cNvPr id="704" name="Google Shape;704;p8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4"/>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11" name="Google Shape;711;p84"/>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What are some of the general costs associated with the investigation</a:t>
            </a:r>
            <a:endParaRPr/>
          </a:p>
          <a:p>
            <a:pPr indent="0" lvl="0" marL="0" rtl="0" algn="l">
              <a:spcBef>
                <a:spcPts val="1000"/>
              </a:spcBef>
              <a:spcAft>
                <a:spcPts val="0"/>
              </a:spcAft>
              <a:buNone/>
            </a:pPr>
            <a:r>
              <a:rPr lang="en-US"/>
              <a:t>of computer crime? How do these compare with traditional</a:t>
            </a:r>
            <a:endParaRPr/>
          </a:p>
          <a:p>
            <a:pPr indent="0" lvl="0" marL="0" rtl="0" algn="l">
              <a:spcBef>
                <a:spcPts val="1000"/>
              </a:spcBef>
              <a:spcAft>
                <a:spcPts val="0"/>
              </a:spcAft>
              <a:buNone/>
            </a:pPr>
            <a:r>
              <a:rPr lang="en-US"/>
              <a:t>investigations? What suggestions can you offer to increase the</a:t>
            </a:r>
            <a:endParaRPr/>
          </a:p>
          <a:p>
            <a:pPr indent="0" lvl="0" marL="0" rtl="0" algn="l">
              <a:spcBef>
                <a:spcPts val="1000"/>
              </a:spcBef>
              <a:spcAft>
                <a:spcPts val="0"/>
              </a:spcAft>
              <a:buNone/>
            </a:pPr>
            <a:r>
              <a:rPr lang="en-US"/>
              <a:t>resources available for such?</a:t>
            </a:r>
            <a:endParaRPr/>
          </a:p>
          <a:p>
            <a:pPr indent="0" lvl="0" marL="0" rtl="0" algn="l">
              <a:spcBef>
                <a:spcPts val="1000"/>
              </a:spcBef>
              <a:spcAft>
                <a:spcPts val="0"/>
              </a:spcAft>
              <a:buNone/>
            </a:pPr>
            <a:r>
              <a:t/>
            </a:r>
            <a:endParaRPr/>
          </a:p>
        </p:txBody>
      </p:sp>
      <p:sp>
        <p:nvSpPr>
          <p:cNvPr id="712" name="Google Shape;712;p8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5"/>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19" name="Google Shape;719;p85"/>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Discuss the problems associated with the limited resources available</a:t>
            </a:r>
            <a:endParaRPr/>
          </a:p>
          <a:p>
            <a:pPr indent="0" lvl="0" marL="0" rtl="0" algn="l">
              <a:spcBef>
                <a:spcPts val="1000"/>
              </a:spcBef>
              <a:spcAft>
                <a:spcPts val="0"/>
              </a:spcAft>
              <a:buNone/>
            </a:pPr>
            <a:r>
              <a:rPr lang="en-US"/>
              <a:t>in most police departments across the country. What can be</a:t>
            </a:r>
            <a:endParaRPr/>
          </a:p>
          <a:p>
            <a:pPr indent="0" lvl="0" marL="0" rtl="0" algn="l">
              <a:spcBef>
                <a:spcPts val="1000"/>
              </a:spcBef>
              <a:spcAft>
                <a:spcPts val="0"/>
              </a:spcAft>
              <a:buNone/>
            </a:pPr>
            <a:r>
              <a:rPr lang="en-US"/>
              <a:t>done to alleviate some of these problems?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What is meant by jurisprudential inconsistency?</a:t>
            </a:r>
            <a:endParaRPr/>
          </a:p>
        </p:txBody>
      </p:sp>
      <p:sp>
        <p:nvSpPr>
          <p:cNvPr id="720" name="Google Shape;720;p8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6"/>
          <p:cNvSpPr txBox="1"/>
          <p:nvPr>
            <p:ph type="title"/>
          </p:nvPr>
        </p:nvSpPr>
        <p:spPr>
          <a:xfrm>
            <a:off x="838200" y="160569"/>
            <a:ext cx="9321900" cy="76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726" name="Google Shape;726;p86"/>
          <p:cNvGraphicFramePr/>
          <p:nvPr/>
        </p:nvGraphicFramePr>
        <p:xfrm>
          <a:off x="838200" y="145364"/>
          <a:ext cx="3000000" cy="3000000"/>
        </p:xfrm>
        <a:graphic>
          <a:graphicData uri="http://schemas.openxmlformats.org/drawingml/2006/table">
            <a:tbl>
              <a:tblPr>
                <a:noFill/>
                <a:tableStyleId>{FD20B5B0-358E-4A63-AFE5-D9C1583C90F8}</a:tableStyleId>
              </a:tblPr>
              <a:tblGrid>
                <a:gridCol w="699650"/>
                <a:gridCol w="8333500"/>
              </a:tblGrid>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No</a:t>
                      </a:r>
                      <a:r>
                        <a:rPr lang="en-US" sz="2000" u="none" cap="none" strike="noStrike"/>
                        <a:t>.</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Title of the Module</a:t>
                      </a:r>
                      <a:endParaRPr sz="2000" u="none" cap="none" strike="noStrike">
                        <a:solidFill>
                          <a:srgbClr val="000000"/>
                        </a:solidFill>
                        <a:latin typeface="Calibri"/>
                        <a:ea typeface="Calibri"/>
                        <a:cs typeface="Calibri"/>
                        <a:sym typeface="Calibri"/>
                      </a:endParaRPr>
                    </a:p>
                  </a:txBody>
                  <a:tcPr marT="38100" marB="38100" marR="38100" marL="38100"/>
                </a:tc>
              </a:tr>
              <a:tr h="434850">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Introduction to Cyber Crime, Digital Forensics and Incident Handling</a:t>
                      </a:r>
                      <a:endParaRPr sz="2000" u="none" cap="none" strike="noStrike">
                        <a:solidFill>
                          <a:srgbClr val="000000"/>
                        </a:solidFill>
                        <a:latin typeface="Calibri"/>
                        <a:ea typeface="Calibri"/>
                        <a:cs typeface="Calibri"/>
                        <a:sym typeface="Calibri"/>
                      </a:endParaRPr>
                    </a:p>
                  </a:txBody>
                  <a:tcPr marT="38100" marB="38100" marR="38100" marL="38100"/>
                </a:tc>
              </a:tr>
              <a:tr h="4165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M2</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Foundation for Forensics       </a:t>
                      </a:r>
                      <a:endParaRPr sz="2000" u="none" cap="none" strike="noStrike">
                        <a:solidFill>
                          <a:srgbClr val="000000"/>
                        </a:solidFill>
                        <a:latin typeface="Calibri"/>
                        <a:ea typeface="Calibri"/>
                        <a:cs typeface="Calibri"/>
                        <a:sym typeface="Calibri"/>
                      </a:endParaRPr>
                    </a:p>
                  </a:txBody>
                  <a:tcPr marT="38100" marB="38100" marR="38100" marL="38100" anchor="ctr"/>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M3</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Computer Crime and Identity Theft/Fraud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M4</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Digital Forensic Process, Analysis and Validation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M5</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Disk Structures (File Systems) and Data-hiding techniques</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M6</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Network and Cloud Forensics; Mobile Device and Security</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M7</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Digital Forensic Tools and Labs  </a:t>
                      </a:r>
                      <a:endParaRPr sz="2000" u="none" cap="none" strike="noStrike">
                        <a:solidFill>
                          <a:srgbClr val="000000"/>
                        </a:solidFill>
                        <a:latin typeface="Calibri"/>
                        <a:ea typeface="Calibri"/>
                        <a:cs typeface="Calibri"/>
                        <a:sym typeface="Calibri"/>
                      </a:endParaRPr>
                    </a:p>
                  </a:txBody>
                  <a:tcPr marT="38100" marB="38100" marR="38100" marL="38100" anchor="ctr"/>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M8</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Organizations and Cyber Crime, Criminology and Organized Crime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M9</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Investigating Internet Crime and E-Mail Crime  </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M10</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Cyberspace Infrastructure and Enterprise Security</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M11</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Incident Detection and Characterization</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M12</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Incident Response and software Tools</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M13</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Incident Report Writing</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M14</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Emerging Cybercrime Trends, Recommendations and Practical Issues</a:t>
                      </a:r>
                      <a:endParaRPr sz="2000" u="none" cap="none" strike="noStrike">
                        <a:solidFill>
                          <a:srgbClr val="000000"/>
                        </a:solidFill>
                        <a:latin typeface="Calibri"/>
                        <a:ea typeface="Calibri"/>
                        <a:cs typeface="Calibri"/>
                        <a:sym typeface="Calibri"/>
                      </a:endParaRPr>
                    </a:p>
                  </a:txBody>
                  <a:tcPr marT="38100" marB="38100" marR="38100" marL="38100"/>
                </a:tc>
              </a:tr>
              <a:tr h="391075">
                <a:tc>
                  <a:txBody>
                    <a:bodyPr/>
                    <a:lstStyle/>
                    <a:p>
                      <a:pPr indent="0" lvl="0" marL="0" marR="0" rtl="0" algn="ctr">
                        <a:lnSpc>
                          <a:spcPct val="115000"/>
                        </a:lnSpc>
                        <a:spcBef>
                          <a:spcPts val="0"/>
                        </a:spcBef>
                        <a:spcAft>
                          <a:spcPts val="0"/>
                        </a:spcAft>
                        <a:buNone/>
                      </a:pPr>
                      <a:r>
                        <a:rPr lang="en-US" sz="2000" u="none" cap="none" strike="noStrike">
                          <a:highlight>
                            <a:srgbClr val="FFFFFF"/>
                          </a:highlight>
                        </a:rPr>
                        <a:t>M15</a:t>
                      </a:r>
                      <a:endParaRPr sz="2000" u="none" cap="none" strike="noStrike">
                        <a:solidFill>
                          <a:srgbClr val="000000"/>
                        </a:solidFill>
                        <a:latin typeface="Calibri"/>
                        <a:ea typeface="Calibri"/>
                        <a:cs typeface="Calibri"/>
                        <a:sym typeface="Calibri"/>
                      </a:endParaRPr>
                    </a:p>
                  </a:txBody>
                  <a:tcPr marT="38100" marB="38100" marR="38100" marL="38100"/>
                </a:tc>
                <a:tc>
                  <a:txBody>
                    <a:bodyPr/>
                    <a:lstStyle/>
                    <a:p>
                      <a:pPr indent="0" lvl="0" marL="0" marR="0" rtl="0" algn="l">
                        <a:lnSpc>
                          <a:spcPct val="115000"/>
                        </a:lnSpc>
                        <a:spcBef>
                          <a:spcPts val="0"/>
                        </a:spcBef>
                        <a:spcAft>
                          <a:spcPts val="0"/>
                        </a:spcAft>
                        <a:buNone/>
                      </a:pPr>
                      <a:r>
                        <a:rPr lang="en-US" sz="2000" u="none" cap="none" strike="noStrike"/>
                        <a:t>Miscellaneous Topics</a:t>
                      </a:r>
                      <a:endParaRPr sz="2000" u="none" cap="none" strike="noStrike">
                        <a:solidFill>
                          <a:srgbClr val="000000"/>
                        </a:solidFill>
                        <a:latin typeface="Calibri"/>
                        <a:ea typeface="Calibri"/>
                        <a:cs typeface="Calibri"/>
                        <a:sym typeface="Calibri"/>
                      </a:endParaRPr>
                    </a:p>
                  </a:txBody>
                  <a:tcPr marT="38100" marB="38100" marR="38100" marL="38100"/>
                </a:tc>
              </a:tr>
            </a:tbl>
          </a:graphicData>
        </a:graphic>
      </p:graphicFrame>
      <p:sp>
        <p:nvSpPr>
          <p:cNvPr id="727" name="Google Shape;727;p86"/>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28" name="Google Shape;728;p8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7"/>
          <p:cNvSpPr txBox="1"/>
          <p:nvPr>
            <p:ph type="title"/>
          </p:nvPr>
        </p:nvSpPr>
        <p:spPr>
          <a:xfrm>
            <a:off x="831850" y="3657600"/>
            <a:ext cx="10515600" cy="904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150860"/>
              </a:buClr>
              <a:buSzPts val="5400"/>
              <a:buFont typeface="Helvetica Neue"/>
              <a:buNone/>
            </a:pPr>
            <a:r>
              <a:rPr lang="en-US"/>
              <a:t>Thank You!</a:t>
            </a:r>
            <a:endParaRPr/>
          </a:p>
        </p:txBody>
      </p:sp>
      <p:sp>
        <p:nvSpPr>
          <p:cNvPr id="734" name="Google Shape;734;p87"/>
          <p:cNvSpPr txBox="1"/>
          <p:nvPr>
            <p:ph idx="1" type="body"/>
          </p:nvPr>
        </p:nvSpPr>
        <p:spPr>
          <a:xfrm>
            <a:off x="831850" y="5205413"/>
            <a:ext cx="10515600" cy="1500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888888"/>
              </a:buClr>
              <a:buSzPts val="2400"/>
              <a:buNone/>
            </a:pPr>
            <a:r>
              <a:rPr lang="en-US"/>
              <a:t>Next chapter: </a:t>
            </a:r>
            <a:endParaRPr/>
          </a:p>
          <a:p>
            <a:pPr indent="0" lvl="0" marL="0" rtl="0" algn="r">
              <a:lnSpc>
                <a:spcPct val="90000"/>
              </a:lnSpc>
              <a:spcBef>
                <a:spcPts val="1000"/>
              </a:spcBef>
              <a:spcAft>
                <a:spcPts val="0"/>
              </a:spcAft>
              <a:buClr>
                <a:srgbClr val="888888"/>
              </a:buClr>
              <a:buSzPts val="2400"/>
              <a:buNone/>
            </a:pPr>
            <a:r>
              <a:rPr lang="en-US"/>
              <a:t>Foundation for forensics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94" name="Google Shape;294;p29"/>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5" name="Google Shape;295;p2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6" name="Google Shape;296;p29"/>
          <p:cNvPicPr preferRelativeResize="0"/>
          <p:nvPr/>
        </p:nvPicPr>
        <p:blipFill>
          <a:blip r:embed="rId3">
            <a:alphaModFix/>
          </a:blip>
          <a:stretch>
            <a:fillRect/>
          </a:stretch>
        </p:blipFill>
        <p:spPr>
          <a:xfrm>
            <a:off x="0" y="924974"/>
            <a:ext cx="12192000" cy="56316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3" name="Google Shape;303;p30"/>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04" name="Google Shape;304;p3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5" name="Google Shape;305;p30"/>
          <p:cNvPicPr preferRelativeResize="0"/>
          <p:nvPr/>
        </p:nvPicPr>
        <p:blipFill>
          <a:blip r:embed="rId3">
            <a:alphaModFix/>
          </a:blip>
          <a:stretch>
            <a:fillRect/>
          </a:stretch>
        </p:blipFill>
        <p:spPr>
          <a:xfrm>
            <a:off x="0" y="924973"/>
            <a:ext cx="10617599" cy="5933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838200" y="160569"/>
            <a:ext cx="93219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2" name="Google Shape;312;p31"/>
          <p:cNvSpPr txBox="1"/>
          <p:nvPr>
            <p:ph idx="1" type="body"/>
          </p:nvPr>
        </p:nvSpPr>
        <p:spPr>
          <a:xfrm>
            <a:off x="857739" y="1600201"/>
            <a:ext cx="101601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13" name="Google Shape;313;p3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4" name="Google Shape;314;p31"/>
          <p:cNvPicPr preferRelativeResize="0"/>
          <p:nvPr/>
        </p:nvPicPr>
        <p:blipFill>
          <a:blip r:embed="rId3">
            <a:alphaModFix/>
          </a:blip>
          <a:stretch>
            <a:fillRect/>
          </a:stretch>
        </p:blipFill>
        <p:spPr>
          <a:xfrm>
            <a:off x="0" y="924973"/>
            <a:ext cx="11526150" cy="583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